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79" r:id="rId3"/>
    <p:sldId id="280" r:id="rId4"/>
    <p:sldId id="282" r:id="rId5"/>
    <p:sldId id="284" r:id="rId6"/>
    <p:sldId id="285" r:id="rId7"/>
    <p:sldId id="286" r:id="rId8"/>
    <p:sldId id="287" r:id="rId9"/>
    <p:sldId id="288" r:id="rId10"/>
    <p:sldId id="259" r:id="rId11"/>
    <p:sldId id="260" r:id="rId12"/>
    <p:sldId id="291" r:id="rId13"/>
    <p:sldId id="261" r:id="rId14"/>
    <p:sldId id="290" r:id="rId15"/>
    <p:sldId id="262" r:id="rId16"/>
    <p:sldId id="263" r:id="rId17"/>
    <p:sldId id="264" r:id="rId18"/>
    <p:sldId id="266" r:id="rId19"/>
    <p:sldId id="267" r:id="rId20"/>
    <p:sldId id="268" r:id="rId21"/>
    <p:sldId id="269" r:id="rId22"/>
    <p:sldId id="270" r:id="rId23"/>
    <p:sldId id="271" r:id="rId24"/>
    <p:sldId id="292" r:id="rId25"/>
    <p:sldId id="272" r:id="rId26"/>
    <p:sldId id="273" r:id="rId27"/>
    <p:sldId id="293" r:id="rId28"/>
    <p:sldId id="274" r:id="rId29"/>
    <p:sldId id="275" r:id="rId30"/>
    <p:sldId id="276" r:id="rId31"/>
    <p:sldId id="277"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4E8BD8-B044-4210-8FF6-3C97FAC993F2}" type="datetimeFigureOut">
              <a:rPr lang="en-US" smtClean="0"/>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C8D0E4-D042-42AE-A5F6-1BF00206473F}" type="slidenum">
              <a:rPr lang="en-US" smtClean="0"/>
              <a:t>‹#›</a:t>
            </a:fld>
            <a:endParaRPr lang="en-US"/>
          </a:p>
        </p:txBody>
      </p:sp>
    </p:spTree>
    <p:extLst>
      <p:ext uri="{BB962C8B-B14F-4D97-AF65-F5344CB8AC3E}">
        <p14:creationId xmlns:p14="http://schemas.microsoft.com/office/powerpoint/2010/main" val="3345605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F48D50-9507-4198-BEB6-EDAD3F2F393A}" type="datetime1">
              <a:rPr lang="en-US" smtClean="0"/>
              <a:t>3/27/2020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26463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3DBB3-4726-437C-92A7-39C03D1D92F9}" type="datetime1">
              <a:rPr lang="en-US" smtClean="0"/>
              <a:t>3/27/2020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79571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70A55-518B-4631-B845-FD8D561A0BB6}" type="datetime1">
              <a:rPr lang="en-US" smtClean="0"/>
              <a:t>3/27/2020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257307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8B35F8-9E47-49F8-9F8C-43C2D4BA9F3B}" type="datetime1">
              <a:rPr lang="en-US" smtClean="0"/>
              <a:t>3/27/2020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161873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D458A-C70A-47A0-A2F9-7EC450436292}" type="datetime1">
              <a:rPr lang="en-US" smtClean="0"/>
              <a:t>3/27/2020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290524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F19B66-936B-4CCC-8559-69FB1F43183B}" type="datetime1">
              <a:rPr lang="en-US" smtClean="0"/>
              <a:t>3/27/2020</a:t>
            </a:fld>
            <a:endParaRPr lang="en-US"/>
          </a:p>
        </p:txBody>
      </p:sp>
      <p:sp>
        <p:nvSpPr>
          <p:cNvPr id="6" name="Footer Placeholder 5"/>
          <p:cNvSpPr>
            <a:spLocks noGrp="1"/>
          </p:cNvSpPr>
          <p:nvPr>
            <p:ph type="ftr" sz="quarter" idx="11"/>
          </p:nvPr>
        </p:nvSpPr>
        <p:spPr/>
        <p:txBody>
          <a:bodyPr/>
          <a:lstStyle/>
          <a:p>
            <a:r>
              <a:rPr lang="ar-EG" smtClean="0"/>
              <a:t>أ.د./عزة عبدالله</a:t>
            </a:r>
            <a:endParaRPr lang="en-US"/>
          </a:p>
        </p:txBody>
      </p:sp>
      <p:sp>
        <p:nvSpPr>
          <p:cNvPr id="7" name="Slide Number Placeholder 6"/>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23855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5D61EC-8B68-480D-8D47-65FD01972A71}" type="datetime1">
              <a:rPr lang="en-US" smtClean="0"/>
              <a:t>3/27/2020</a:t>
            </a:fld>
            <a:endParaRPr lang="en-US"/>
          </a:p>
        </p:txBody>
      </p:sp>
      <p:sp>
        <p:nvSpPr>
          <p:cNvPr id="8" name="Footer Placeholder 7"/>
          <p:cNvSpPr>
            <a:spLocks noGrp="1"/>
          </p:cNvSpPr>
          <p:nvPr>
            <p:ph type="ftr" sz="quarter" idx="11"/>
          </p:nvPr>
        </p:nvSpPr>
        <p:spPr/>
        <p:txBody>
          <a:bodyPr/>
          <a:lstStyle/>
          <a:p>
            <a:r>
              <a:rPr lang="ar-EG" smtClean="0"/>
              <a:t>أ.د./عزة عبدالله</a:t>
            </a:r>
            <a:endParaRPr lang="en-US"/>
          </a:p>
        </p:txBody>
      </p:sp>
      <p:sp>
        <p:nvSpPr>
          <p:cNvPr id="9" name="Slide Number Placeholder 8"/>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15836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473F13-9B66-4E54-89BF-36556E56D682}" type="datetime1">
              <a:rPr lang="en-US" smtClean="0"/>
              <a:t>3/27/2020</a:t>
            </a:fld>
            <a:endParaRPr lang="en-US"/>
          </a:p>
        </p:txBody>
      </p:sp>
      <p:sp>
        <p:nvSpPr>
          <p:cNvPr id="4" name="Footer Placeholder 3"/>
          <p:cNvSpPr>
            <a:spLocks noGrp="1"/>
          </p:cNvSpPr>
          <p:nvPr>
            <p:ph type="ftr" sz="quarter" idx="11"/>
          </p:nvPr>
        </p:nvSpPr>
        <p:spPr/>
        <p:txBody>
          <a:bodyPr/>
          <a:lstStyle/>
          <a:p>
            <a:r>
              <a:rPr lang="ar-EG" smtClean="0"/>
              <a:t>أ.د./عزة عبدالله</a:t>
            </a:r>
            <a:endParaRPr lang="en-US"/>
          </a:p>
        </p:txBody>
      </p:sp>
      <p:sp>
        <p:nvSpPr>
          <p:cNvPr id="5" name="Slide Number Placeholder 4"/>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112319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B0C7A-4997-44F7-A703-3CAC2BDD4516}" type="datetime1">
              <a:rPr lang="en-US" smtClean="0"/>
              <a:t>3/27/2020</a:t>
            </a:fld>
            <a:endParaRPr lang="en-US"/>
          </a:p>
        </p:txBody>
      </p:sp>
      <p:sp>
        <p:nvSpPr>
          <p:cNvPr id="3" name="Footer Placeholder 2"/>
          <p:cNvSpPr>
            <a:spLocks noGrp="1"/>
          </p:cNvSpPr>
          <p:nvPr>
            <p:ph type="ftr" sz="quarter" idx="11"/>
          </p:nvPr>
        </p:nvSpPr>
        <p:spPr/>
        <p:txBody>
          <a:bodyPr/>
          <a:lstStyle/>
          <a:p>
            <a:r>
              <a:rPr lang="ar-EG" smtClean="0"/>
              <a:t>أ.د./عزة عبدالله</a:t>
            </a:r>
            <a:endParaRPr lang="en-US"/>
          </a:p>
        </p:txBody>
      </p:sp>
      <p:sp>
        <p:nvSpPr>
          <p:cNvPr id="4" name="Slide Number Placeholder 3"/>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379220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B3956-D240-4836-945E-D473B5ADACB2}" type="datetime1">
              <a:rPr lang="en-US" smtClean="0"/>
              <a:t>3/27/2020</a:t>
            </a:fld>
            <a:endParaRPr lang="en-US"/>
          </a:p>
        </p:txBody>
      </p:sp>
      <p:sp>
        <p:nvSpPr>
          <p:cNvPr id="6" name="Footer Placeholder 5"/>
          <p:cNvSpPr>
            <a:spLocks noGrp="1"/>
          </p:cNvSpPr>
          <p:nvPr>
            <p:ph type="ftr" sz="quarter" idx="11"/>
          </p:nvPr>
        </p:nvSpPr>
        <p:spPr/>
        <p:txBody>
          <a:bodyPr/>
          <a:lstStyle/>
          <a:p>
            <a:r>
              <a:rPr lang="ar-EG" smtClean="0"/>
              <a:t>أ.د./عزة عبدالله</a:t>
            </a:r>
            <a:endParaRPr lang="en-US"/>
          </a:p>
        </p:txBody>
      </p:sp>
      <p:sp>
        <p:nvSpPr>
          <p:cNvPr id="7" name="Slide Number Placeholder 6"/>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277185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A9B9E-4D5E-41F3-96FF-98618972BF41}" type="datetime1">
              <a:rPr lang="en-US" smtClean="0"/>
              <a:t>3/27/2020</a:t>
            </a:fld>
            <a:endParaRPr lang="en-US"/>
          </a:p>
        </p:txBody>
      </p:sp>
      <p:sp>
        <p:nvSpPr>
          <p:cNvPr id="6" name="Footer Placeholder 5"/>
          <p:cNvSpPr>
            <a:spLocks noGrp="1"/>
          </p:cNvSpPr>
          <p:nvPr>
            <p:ph type="ftr" sz="quarter" idx="11"/>
          </p:nvPr>
        </p:nvSpPr>
        <p:spPr/>
        <p:txBody>
          <a:bodyPr/>
          <a:lstStyle/>
          <a:p>
            <a:r>
              <a:rPr lang="ar-EG" smtClean="0"/>
              <a:t>أ.د./عزة عبدالله</a:t>
            </a:r>
            <a:endParaRPr lang="en-US"/>
          </a:p>
        </p:txBody>
      </p:sp>
      <p:sp>
        <p:nvSpPr>
          <p:cNvPr id="7" name="Slide Number Placeholder 6"/>
          <p:cNvSpPr>
            <a:spLocks noGrp="1"/>
          </p:cNvSpPr>
          <p:nvPr>
            <p:ph type="sldNum" sz="quarter" idx="12"/>
          </p:nvPr>
        </p:nvSpPr>
        <p:spPr/>
        <p:txBody>
          <a:bodyPr/>
          <a:lstStyle/>
          <a:p>
            <a:fld id="{1ADA4B31-D03F-423D-8CA0-90A2C9BB3AB9}" type="slidenum">
              <a:rPr lang="en-US" smtClean="0"/>
              <a:t>‹#›</a:t>
            </a:fld>
            <a:endParaRPr lang="en-US"/>
          </a:p>
        </p:txBody>
      </p:sp>
    </p:spTree>
    <p:extLst>
      <p:ext uri="{BB962C8B-B14F-4D97-AF65-F5344CB8AC3E}">
        <p14:creationId xmlns:p14="http://schemas.microsoft.com/office/powerpoint/2010/main" val="1659921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A7999-E126-4205-9455-DD22E9050504}" type="datetime1">
              <a:rPr lang="en-US" smtClean="0"/>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smtClean="0"/>
              <a:t>أ.د./عزة عبدالله</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A4B31-D03F-423D-8CA0-90A2C9BB3AB9}" type="slidenum">
              <a:rPr lang="en-US" smtClean="0"/>
              <a:t>‹#›</a:t>
            </a:fld>
            <a:endParaRPr lang="en-US"/>
          </a:p>
        </p:txBody>
      </p:sp>
    </p:spTree>
    <p:extLst>
      <p:ext uri="{BB962C8B-B14F-4D97-AF65-F5344CB8AC3E}">
        <p14:creationId xmlns:p14="http://schemas.microsoft.com/office/powerpoint/2010/main" val="2674692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548680"/>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697" y="520415"/>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92886" y="4122350"/>
            <a:ext cx="7704856" cy="1692771"/>
          </a:xfrm>
          <a:prstGeom prst="rect">
            <a:avLst/>
          </a:prstGeom>
          <a:noFill/>
        </p:spPr>
        <p:txBody>
          <a:bodyPr wrap="square" lIns="91440" tIns="45720" rIns="91440" bIns="45720">
            <a:spAutoFit/>
          </a:bodyPr>
          <a:lstStyle/>
          <a:p>
            <a:pPr algn="ctr"/>
            <a:r>
              <a:rPr lang="ar-EG" sz="36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أ.د./عزة عبدالله</a:t>
            </a:r>
          </a:p>
          <a:p>
            <a:pPr algn="ctr" rtl="1"/>
            <a:r>
              <a:rPr lang="ar-EG" sz="36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أستاذ </a:t>
            </a:r>
            <a:r>
              <a:rPr lang="ar-EG"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الجغرافيا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الطبيعية -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كلية </a:t>
            </a:r>
            <a:r>
              <a:rPr lang="ar-EG" sz="32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الآداب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جامعة بنها</a:t>
            </a:r>
          </a:p>
          <a:p>
            <a:pPr algn="ctr" rtl="1"/>
            <a:r>
              <a:rPr lang="en-US"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Azza.Abdallah@fart.bu.edu.eg</a:t>
            </a:r>
            <a:endPar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7" name="Rectangle 6"/>
          <p:cNvSpPr/>
          <p:nvPr/>
        </p:nvSpPr>
        <p:spPr>
          <a:xfrm>
            <a:off x="1794837" y="1187884"/>
            <a:ext cx="5513048" cy="1077218"/>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قسم الجغرافيا ونظم المعلومات الجغرافيه</a:t>
            </a:r>
          </a:p>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ماجستير الجغرافيا الطبيعيه</a:t>
            </a:r>
            <a:endParaRPr lang="en-US" sz="3200" b="1" cap="none" spc="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8" name="Rectangle 7"/>
          <p:cNvSpPr/>
          <p:nvPr/>
        </p:nvSpPr>
        <p:spPr>
          <a:xfrm>
            <a:off x="2439238" y="3188855"/>
            <a:ext cx="4612160"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(4) التعريه البحريه ومشاكلها</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Slide Number Placeholder 9"/>
          <p:cNvSpPr>
            <a:spLocks noGrp="1"/>
          </p:cNvSpPr>
          <p:nvPr>
            <p:ph type="sldNum" sz="quarter" idx="12"/>
          </p:nvPr>
        </p:nvSpPr>
        <p:spPr/>
        <p:txBody>
          <a:bodyPr/>
          <a:lstStyle/>
          <a:p>
            <a:fld id="{F4DB8EF6-CF34-4EA4-9CF7-675B5B0F965A}" type="slidenum">
              <a:rPr lang="en-US" smtClean="0"/>
              <a:t>1</a:t>
            </a:fld>
            <a:endParaRPr lang="en-US"/>
          </a:p>
        </p:txBody>
      </p:sp>
      <p:sp>
        <p:nvSpPr>
          <p:cNvPr id="9" name="Rectangle 8"/>
          <p:cNvSpPr/>
          <p:nvPr/>
        </p:nvSpPr>
        <p:spPr>
          <a:xfrm>
            <a:off x="2840430" y="2420888"/>
            <a:ext cx="3401893" cy="584775"/>
          </a:xfrm>
          <a:prstGeom prst="rect">
            <a:avLst/>
          </a:prstGeom>
        </p:spPr>
        <p:txBody>
          <a:bodyPr wrap="none">
            <a:spAutoFit/>
          </a:bodyPr>
          <a:lstStyle/>
          <a:p>
            <a:pPr algn="ctr" rtl="1"/>
            <a:r>
              <a:rPr lang="ar-EG"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جيومورفولوجيه تطبيقيه</a:t>
            </a:r>
            <a:endParaRPr lang="en-US"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7259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611560" y="548680"/>
            <a:ext cx="7992888" cy="56323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1"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الأشكال الأرضية الناتجة عن النحت البحري في سواحل الجروف:</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يؤثر في الجروف البحرية عدد من العمليات البحرية مثل:</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عملية الأحتجاز بفعل الأمواج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Quarrying</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Wave</a:t>
            </a: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والبري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Abrasion</a:t>
            </a: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والتجوية المائية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Water Layer Weathering</a:t>
            </a: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الإذابة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Solution</a:t>
            </a: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النحت البيولوجي.</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smtClean="0">
                <a:ln w="1905"/>
                <a:solidFill>
                  <a:schemeClr val="tx1"/>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كذلك تتعرض الجروف لحدوث الإنهيارات الأرضية </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السقوط الصخري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Rock fall</a:t>
            </a:r>
            <a:endPar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الانقلاب الصخري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Toppling</a:t>
            </a:r>
            <a:endPar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انزلاق الصخور</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التدفقات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Flows</a:t>
            </a:r>
            <a:endPar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ينتج عن ذلك تكوين ظاهرات سطح علي الجروف أو عند أقدامها، وعادة ما تحدث عمليات الانهيارات الأرضية في السواحل الحارة الجافة نظراً لقلة الغطاء النبات فيها.</a:t>
            </a:r>
            <a:endParaRPr kumimoji="0" lang="ar-EG"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10</a:t>
            </a:fld>
            <a:endParaRPr lang="en-US"/>
          </a:p>
        </p:txBody>
      </p:sp>
    </p:spTree>
    <p:extLst>
      <p:ext uri="{BB962C8B-B14F-4D97-AF65-F5344CB8AC3E}">
        <p14:creationId xmlns:p14="http://schemas.microsoft.com/office/powerpoint/2010/main" val="1507792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39552" y="424989"/>
            <a:ext cx="8352928" cy="6186309"/>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50000"/>
              </a:lnSpc>
              <a:spcBef>
                <a:spcPct val="0"/>
              </a:spcBef>
              <a:spcAft>
                <a:spcPct val="0"/>
              </a:spcAft>
              <a:buClrTx/>
              <a:buSzTx/>
              <a:buFontTx/>
              <a:buChar char="•"/>
              <a:tabLst/>
            </a:pPr>
            <a:r>
              <a:rPr kumimoji="0" lang="ar-EG" sz="2400" b="1" i="1" u="sng"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الأرصفة الشاطئية </a:t>
            </a:r>
            <a:r>
              <a:rPr kumimoji="0" lang="en-US" sz="2400" b="1" i="1" u="sng"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Shore Platform</a:t>
            </a:r>
            <a:r>
              <a:rPr kumimoji="0" lang="ar-EG" sz="2400" b="1" i="1" u="sng"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a:t>
            </a:r>
            <a:endParaRPr lang="ar-EG" sz="2400" b="1" u="sng" dirty="0">
              <a:ln w="10541" cmpd="sng">
                <a:solidFill>
                  <a:schemeClr val="accent1">
                    <a:shade val="88000"/>
                    <a:satMod val="110000"/>
                  </a:schemeClr>
                </a:solidFill>
                <a:prstDash val="solid"/>
              </a:ln>
              <a:solidFill>
                <a:srgbClr val="FF0000"/>
              </a:solidFill>
              <a:latin typeface="Arial" pitchFamily="34" charset="0"/>
              <a:cs typeface="Arial" pitchFamily="34" charset="0"/>
            </a:endParaRPr>
          </a:p>
          <a:p>
            <a:pPr marR="0" lvl="0" algn="just" defTabSz="914400" rtl="1" eaLnBrk="1" fontAlgn="base" latinLnBrk="0" hangingPunct="1">
              <a:lnSpc>
                <a:spcPct val="150000"/>
              </a:lnSpc>
              <a:spcBef>
                <a:spcPct val="0"/>
              </a:spcBef>
              <a:spcAft>
                <a:spcPct val="0"/>
              </a:spcAft>
              <a:buClrTx/>
              <a:buSzTx/>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تمتد أمام الجروف الساحلية، وتنحدر بشكل عام تجاه البحر، وعادة ما يزيد اتساع هذه الأرصفة نتيجة لتراجع الجروف البحرية </a:t>
            </a:r>
            <a:r>
              <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Cliff Recession</a:t>
            </a:r>
            <a:endPar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endParaRPr>
          </a:p>
          <a:p>
            <a:pPr marR="0" lvl="0" algn="just" defTabSz="914400" rtl="1" eaLnBrk="1" fontAlgn="base" latinLnBrk="0" hangingPunct="1">
              <a:lnSpc>
                <a:spcPct val="150000"/>
              </a:lnSpc>
              <a:spcBef>
                <a:spcPct val="0"/>
              </a:spcBef>
              <a:spcAft>
                <a:spcPct val="0"/>
              </a:spcAft>
              <a:buClrTx/>
              <a:buSzTx/>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 </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تمتد الأرصفة الشاطئية من علامة المد العالي عند قاعدة الجرف وحتى أقل منسوب للجزر، وبصفة عامة كلما كانت صخور الساحل متجانسة ليثولوجيا وبنيوياً، فإن ذلك يساعد علي سرعة تراجع الجروف واتساع الأرصفة الشاطئية.</a:t>
            </a:r>
            <a:endParaRPr lang="ar-EG" sz="2400" b="1" dirty="0">
              <a:ln w="10541" cmpd="sng">
                <a:solidFill>
                  <a:schemeClr val="accent1">
                    <a:shade val="88000"/>
                    <a:satMod val="110000"/>
                  </a:schemeClr>
                </a:solidFill>
                <a:prstDash val="solid"/>
              </a:ln>
              <a:solidFill>
                <a:srgbClr val="FF0000"/>
              </a:solidFill>
              <a:latin typeface="Arial" pitchFamily="34" charset="0"/>
              <a:cs typeface="Arial" pitchFamily="34" charset="0"/>
            </a:endParaRPr>
          </a:p>
          <a:p>
            <a:pPr marR="0" lvl="0" algn="just" defTabSz="914400" rtl="1" eaLnBrk="1" fontAlgn="base" latinLnBrk="0" hangingPunct="1">
              <a:lnSpc>
                <a:spcPct val="150000"/>
              </a:lnSpc>
              <a:spcBef>
                <a:spcPct val="0"/>
              </a:spcBef>
              <a:spcAft>
                <a:spcPct val="0"/>
              </a:spcAft>
              <a:buClrTx/>
              <a:buSzTx/>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في حالة السواحل التي تتكون من صخور متباينة فى درجة صلابتها قد يظهر الرصيف البحري وقد برزت فوق سطحه حافات وخوانق وحفر وعائية نتيجة لتعرض الرصيف لنشاط الأمواج والتيارات الشاطئية والحركات الدوامية لمياه البحر بسبب عدم انتظام السطح.</a:t>
            </a:r>
            <a:endPar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11</a:t>
            </a:fld>
            <a:endParaRPr lang="en-US"/>
          </a:p>
        </p:txBody>
      </p:sp>
    </p:spTree>
    <p:extLst>
      <p:ext uri="{BB962C8B-B14F-4D97-AF65-F5344CB8AC3E}">
        <p14:creationId xmlns:p14="http://schemas.microsoft.com/office/powerpoint/2010/main" val="2380469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DA4B31-D03F-423D-8CA0-90A2C9BB3AB9}" type="slidenum">
              <a:rPr lang="en-US" smtClean="0"/>
              <a:t>12</a:t>
            </a:fld>
            <a:endParaRPr lang="en-US"/>
          </a:p>
        </p:txBody>
      </p:sp>
      <p:sp>
        <p:nvSpPr>
          <p:cNvPr id="3" name="Rectangle 3"/>
          <p:cNvSpPr>
            <a:spLocks noChangeArrowheads="1"/>
          </p:cNvSpPr>
          <p:nvPr/>
        </p:nvSpPr>
        <p:spPr bwMode="auto">
          <a:xfrm>
            <a:off x="316211" y="980728"/>
            <a:ext cx="8288235" cy="392415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457200" algn="justLow" defTabSz="914400" rtl="1" eaLnBrk="1" fontAlgn="base" latinLnBrk="0" hangingPunct="1">
              <a:lnSpc>
                <a:spcPct val="150000"/>
              </a:lnSpc>
              <a:spcBef>
                <a:spcPct val="0"/>
              </a:spcBef>
              <a:spcAft>
                <a:spcPct val="0"/>
              </a:spcAft>
              <a:buClrTx/>
              <a:buSzTx/>
              <a:buFontTx/>
              <a:buChar char="•"/>
              <a:tabLst/>
            </a:pPr>
            <a:r>
              <a:rPr kumimoji="0" lang="ar-EG" sz="2400" b="1" i="1" u="sng" strike="noStrike" normalizeH="0" baseline="0" dirty="0" smtClean="0">
                <a:ln w="11430"/>
                <a:solidFill>
                  <a:srgbClr val="FF0000"/>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فجوات الأمواج </a:t>
            </a:r>
            <a:r>
              <a:rPr kumimoji="0" lang="en-US" sz="2400" b="1" i="1" u="sng"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ea typeface="Times New Roman" pitchFamily="18" charset="0"/>
                <a:cs typeface="Simplified Arabic" pitchFamily="18" charset="-78"/>
              </a:rPr>
              <a:t>Wave Notches</a:t>
            </a:r>
            <a:r>
              <a:rPr kumimoji="0" lang="ar-EG" sz="2400" b="1" i="1" u="sng" strike="noStrike" normalizeH="0" baseline="0" dirty="0" smtClean="0">
                <a:ln w="11430"/>
                <a:solidFill>
                  <a:srgbClr val="FF0000"/>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1430"/>
                <a:solidFill>
                  <a:schemeClr val="tx1"/>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هي فتحة ممتدة امتداداً عرضيا عند قاعدة الجرف، عادة ما يكون عرضها أكبر بكثير من عمقها، ويطلق علي الفجوة شبه الأفقية شرحه </a:t>
            </a:r>
            <a:r>
              <a:rPr kumimoji="0" lang="en-US" sz="2400" b="1" i="0" u="none" strike="noStrike" normalizeH="0" baseline="0" dirty="0" smtClean="0">
                <a:ln w="11430"/>
                <a:solidFill>
                  <a:schemeClr val="tx1"/>
                </a:solidFill>
                <a:effectLst>
                  <a:outerShdw blurRad="80000" dist="40000" dir="5040000" algn="tl">
                    <a:srgbClr val="000000">
                      <a:alpha val="30000"/>
                    </a:srgbClr>
                  </a:outerShdw>
                </a:effectLst>
                <a:latin typeface="Arial" pitchFamily="34" charset="0"/>
                <a:ea typeface="Times New Roman" pitchFamily="18" charset="0"/>
                <a:cs typeface="Simplified Arabic" pitchFamily="18" charset="-78"/>
              </a:rPr>
              <a:t>Visor</a:t>
            </a:r>
            <a:r>
              <a:rPr kumimoji="0" lang="ar-EG" sz="2400" b="1" i="0" u="none" strike="noStrike" normalizeH="0" baseline="0" dirty="0" smtClean="0">
                <a:ln w="11430"/>
                <a:solidFill>
                  <a:schemeClr val="tx1"/>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1430"/>
              <a:solidFill>
                <a:schemeClr val="tx1"/>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1430"/>
                <a:solidFill>
                  <a:schemeClr val="tx1"/>
                </a:soli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وتنتج هذه الظاهرة عن عمليات النحت البحرية مثل النحت الموجي والنحت البيولوجي، كما تقوم عمليات التجويه بدور هام في نشأتها وتشكيلها كما يتحكم في تشكيل هذه الظاهرة نوع مواد الشواطئ، ومستوي طاقة الأمواج، وكمية المواد التي تستخدمها الأمواج في عمليات النحت البحري.</a:t>
            </a:r>
            <a:endParaRPr kumimoji="0" lang="ar-EG" sz="2400" b="1" i="0" u="none" strike="noStrike" normalizeH="0" baseline="0" dirty="0" smtClean="0">
              <a:ln w="11430"/>
              <a:solidFill>
                <a:schemeClr val="tx1"/>
              </a:solidFill>
              <a:effectLst>
                <a:outerShdw blurRad="80000" dist="40000" dir="5040000" algn="tl">
                  <a:srgbClr val="000000">
                    <a:alpha val="30000"/>
                  </a:srgbClr>
                </a:outerShdw>
              </a:effectLst>
              <a:latin typeface="Arial" pitchFamily="34" charset="0"/>
              <a:cs typeface="Arial" pitchFamily="34" charset="0"/>
            </a:endParaRPr>
          </a:p>
        </p:txBody>
      </p:sp>
    </p:spTree>
    <p:extLst>
      <p:ext uri="{BB962C8B-B14F-4D97-AF65-F5344CB8AC3E}">
        <p14:creationId xmlns:p14="http://schemas.microsoft.com/office/powerpoint/2010/main" val="3341228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629978"/>
            <a:ext cx="8784976" cy="563231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5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الكهوف البحرية </a:t>
            </a:r>
            <a:r>
              <a:rPr kumimoji="0" lang="en-US"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Sea Caves</a:t>
            </a: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حفر تم نحتها في الجروف البحرية، ويقوم الضعف الجيولوجي في الجروف بدور هام في نشأتها، إلي جانب دور التعرية البحرية</a:t>
            </a: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يتمثل الشكل المثالي للكهف في نفق أسطواني يمتد داخل صخور الجرف علي طول خط الضعف، وتكون فتحة الكهف المواجهة للبحر متسعة، ويقل اتساعها كلما اتجهنا داخل الكهف، ويتميز قاع الكهف بوجود انحدار لطيف في اتجاه البحر، وعادة ما يتخذ القطاع العرضي للكهف الشكل البيضاوي.</a:t>
            </a:r>
            <a:endParaRPr kumimoji="0" lang="en-US" sz="2400" b="1" i="0" u="none" strike="noStrike" normalizeH="0" baseline="0"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ينتج عن استمرار تعرض الكهوف البحرية للعمليات الجيومورفولوجية إنهيار سقف الكهف، ومن ثم يتحول الكهف البحري إلي شرم بحري، عادة ما يكون ضيق وله جوانب مرتفعة شديدة الانحدار، وقد ينتج عن انهيار سقف الكهف تكوين قوس بحري.</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13</a:t>
            </a:fld>
            <a:endParaRPr lang="en-US"/>
          </a:p>
        </p:txBody>
      </p:sp>
    </p:spTree>
    <p:extLst>
      <p:ext uri="{BB962C8B-B14F-4D97-AF65-F5344CB8AC3E}">
        <p14:creationId xmlns:p14="http://schemas.microsoft.com/office/powerpoint/2010/main" val="3086334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DA4B31-D03F-423D-8CA0-90A2C9BB3AB9}" type="slidenum">
              <a:rPr lang="en-US" smtClean="0"/>
              <a:t>14</a:t>
            </a:fld>
            <a:endParaRPr lang="en-US"/>
          </a:p>
        </p:txBody>
      </p:sp>
      <p:sp>
        <p:nvSpPr>
          <p:cNvPr id="3" name="Rectangle 1"/>
          <p:cNvSpPr>
            <a:spLocks noChangeArrowheads="1"/>
          </p:cNvSpPr>
          <p:nvPr/>
        </p:nvSpPr>
        <p:spPr bwMode="auto">
          <a:xfrm>
            <a:off x="395536" y="438030"/>
            <a:ext cx="8407455" cy="614014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5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الأقواس والمسلات البحرية </a:t>
            </a:r>
            <a:r>
              <a:rPr kumimoji="0" lang="en-US" sz="2400" b="1" i="1"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Sea Arches and Stacks</a:t>
            </a:r>
            <a:r>
              <a:rPr kumimoji="0" lang="ar-EG" sz="2400" b="1" i="1"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r>
              <a:rPr kumimoji="0" lang="ar-EG" sz="2400" b="1" i="0"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endParaRPr kumimoji="0" lang="en-US" sz="2400" b="1" i="0" u="sng"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تنشأ الأقواس البحرية نتيجة تطور كهفين علي جانبي رأس أرضية </a:t>
            </a:r>
            <a:r>
              <a:rPr kumimoji="0" lang="en-US"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Headland</a:t>
            </a:r>
            <a:r>
              <a:rPr kumimoji="0" lang="ar-EG"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متعمقة في مياه البحر الشاطئية بحيث يؤدي اتصالها في نهاية الأمر إلي تكوين القوس البحري.</a:t>
            </a:r>
            <a:endParaRPr kumimoji="0" lang="en-US"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تنشأ المسلات البحرية في حالة انهيار سقف القوس البحري تبدو نهايته علي شكل جزيرة صخرية صغيرة بارزة فوق سطح رصيف الشاطئ ومع استمرار تعرضها لعمليات النحت البحري ينخفض منسوبها تدريجياً حتى تتلاشي تماماً.</a:t>
            </a:r>
            <a:endParaRPr kumimoji="0" lang="en-US"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تنشأ هذه الظواهر في الشواطئ المكونة من صخور كثيرة التشقق وعادة ما تؤدي عمليات النحت البحري إلي تآكلها بسهولة ومن ثم تراجعها تاركة أمامها أعمدة صخرية رأسية، وتعرف هذه الظواهر بالمداخن الصخرية</a:t>
            </a:r>
            <a:r>
              <a:rPr kumimoji="0" lang="en-US"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kumimoji="0" lang="en-US"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Chimney Rocks</a:t>
            </a:r>
            <a:r>
              <a:rPr kumimoji="0" lang="ar-EG"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أو قوائم البحر، وتختلف في خصائصها وأبعادها عن المسلات البحرية</a:t>
            </a:r>
            <a:r>
              <a:rPr kumimoji="0" lang="en-US"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endParaRPr kumimoji="0" lang="en-US"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Tree>
    <p:extLst>
      <p:ext uri="{BB962C8B-B14F-4D97-AF65-F5344CB8AC3E}">
        <p14:creationId xmlns:p14="http://schemas.microsoft.com/office/powerpoint/2010/main" val="272731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79512" y="764704"/>
            <a:ext cx="8604448" cy="267765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الرؤوس الأرضية والجزر الشاطئية </a:t>
            </a:r>
            <a:r>
              <a:rPr kumimoji="0" lang="en-US"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Headlands and of Shore Islands</a:t>
            </a: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تنشأ الرؤوس الأرضية في السواحل التي تتكون من صخور متباينة في درجة صلابتها، حيث تظهر الأجزاء من التكوينات الصخرية الساحلية الأكثر مقاومة لعمليات التعرية في شكل نتوءات بارزة من اليابس ممتدة في مياه البحر، وقد تكون هذه الرؤوس ذات سواحل جرفية مرتفعة، أو قد تكون عبارة عن امتداد أرضي منخفض.</a:t>
            </a:r>
            <a:endParaRPr kumimoji="0" lang="en-US" sz="2400" b="1" i="0" u="none" strike="noStrike" normalizeH="0" baseline="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Rectangle 4"/>
          <p:cNvSpPr/>
          <p:nvPr/>
        </p:nvSpPr>
        <p:spPr>
          <a:xfrm>
            <a:off x="323528" y="3933056"/>
            <a:ext cx="8316416"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مصر تتميز سواحل البحر الأحمر بظهور الكثير من الرؤوس الأرضية، وعادة ما تفصل أجزاء من هذه الرؤوس مكونة جزيرات صخرية </a:t>
            </a:r>
          </a:p>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تعد رأس بناس من أكبر الرؤوس الأرضية مساحة بساحل البحر الأحمر ومما لا شك فيه أن الجزر الشاطئية بالبحر الأحمر كانت جزءاً من الساحل وانفصلت عنه بفعل عمليات النحت البحرية، أو ربما بفعل حركات التصدع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15</a:t>
            </a:fld>
            <a:endParaRPr lang="en-US"/>
          </a:p>
        </p:txBody>
      </p:sp>
    </p:spTree>
    <p:extLst>
      <p:ext uri="{BB962C8B-B14F-4D97-AF65-F5344CB8AC3E}">
        <p14:creationId xmlns:p14="http://schemas.microsoft.com/office/powerpoint/2010/main" val="3709238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23528" y="1052736"/>
            <a:ext cx="8280920" cy="415498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الحافات الصخرية المنخفضة </a:t>
            </a:r>
            <a:r>
              <a:rPr kumimoji="0" lang="en-US"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Ramparts</a:t>
            </a: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حافات ترتفع علي سطح الرصيف البحري، يتراوح ارتفاعها بين متر واحد إلي مترين في مواضع قريبة من الهامش البحري.</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وتختلف الآراء الخاصة بنشأة الحافات الصخرية:</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البعض يري أنها تنشأ نتيجة التعرض للبلل الدائم بمياه البحر</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يري البعض الآخر أنها نتاج مجموعة من العوامل تتمثل في:</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وجود صخور صلبة، وميل الطبقات تجاه اليابس، مع وجود مناطق ضعف صخرية، وترسيب الطحالب في مناطق البلل الدائم علي الرصيف البحري، وقدرة الصخور علي مقاومة النحت عند حافة الرصيف البحري مع زيادة اتساعه خلال تراجع الجرف البحري.</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16</a:t>
            </a:fld>
            <a:endParaRPr lang="en-US"/>
          </a:p>
        </p:txBody>
      </p:sp>
    </p:spTree>
    <p:extLst>
      <p:ext uri="{BB962C8B-B14F-4D97-AF65-F5344CB8AC3E}">
        <p14:creationId xmlns:p14="http://schemas.microsoft.com/office/powerpoint/2010/main" val="2489613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355976" y="332656"/>
            <a:ext cx="4536504" cy="26776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منحدرات رصيف الشاطئ </a:t>
            </a:r>
            <a:r>
              <a:rPr kumimoji="0" lang="en-US"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Ramps</a:t>
            </a:r>
            <a:r>
              <a:rPr kumimoji="0" lang="ar-EG" sz="24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منحدرات رصيف الشاطئ هي سفوح منحدرة نحو البحر </a:t>
            </a:r>
            <a:r>
              <a:rPr kumimoji="0" lang="en-US"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Seaward</a:t>
            </a: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عند أقدام الجروف البحرية، وعادة ما تكون أكثر انحداراً من بقية رصيف الشاطئ</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ترتبط بمكشف طبقة صلبة ينحدر جهة البحر.</a:t>
            </a:r>
            <a:endParaRPr kumimoji="0" lang="ar-EG" sz="24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7891" name="Rectangle 3"/>
          <p:cNvSpPr>
            <a:spLocks noChangeArrowheads="1"/>
          </p:cNvSpPr>
          <p:nvPr/>
        </p:nvSpPr>
        <p:spPr bwMode="auto">
          <a:xfrm>
            <a:off x="4716016" y="3388350"/>
            <a:ext cx="4248472" cy="267765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rPr>
              <a:t>الحفر الوعائية </a:t>
            </a:r>
            <a:r>
              <a:rPr kumimoji="0" lang="en-US" sz="2400" b="1" i="1" u="sng" strike="noStrike" normalizeH="0" baseline="0" dirty="0" smtClean="0">
                <a:ln w="10541" cmpd="sng">
                  <a:solidFill>
                    <a:schemeClr val="accent1">
                      <a:shade val="88000"/>
                      <a:satMod val="110000"/>
                    </a:schemeClr>
                  </a:solidFill>
                  <a:prstDash val="solid"/>
                </a:ln>
                <a:solidFill>
                  <a:schemeClr val="tx1"/>
                </a:solidFill>
                <a:latin typeface="Arial" pitchFamily="34" charset="0"/>
                <a:ea typeface="Times New Roman" pitchFamily="18" charset="0"/>
                <a:cs typeface="Simplified Arabic" pitchFamily="18" charset="-78"/>
              </a:rPr>
              <a:t>Potholes</a:t>
            </a:r>
            <a:r>
              <a:rPr kumimoji="0" lang="ar-EG" sz="2400" b="1" i="1"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0541" cmpd="sng">
                <a:solidFill>
                  <a:schemeClr val="accent1">
                    <a:shade val="88000"/>
                    <a:satMod val="110000"/>
                  </a:schemeClr>
                </a:solidFill>
                <a:prstDash val="solid"/>
              </a:ln>
              <a:solidFill>
                <a:schemeClr val="tx1"/>
              </a:solidFill>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هي حفر شبه اسطوانية تظهر فوق سطح رصيف الشاطئ، تنشأ نتيجة حركة دوامية للأمواج وما تحمله معها من رواسب، ومع استمرار عمليات النحت الدوامي قد تتسع هذه الحفر وتتصل ببعضها البعض.</a:t>
            </a:r>
            <a:endPar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6" name="Rectangle 1"/>
          <p:cNvSpPr>
            <a:spLocks noChangeArrowheads="1"/>
          </p:cNvSpPr>
          <p:nvPr/>
        </p:nvSpPr>
        <p:spPr bwMode="auto">
          <a:xfrm>
            <a:off x="251520" y="426730"/>
            <a:ext cx="3960440" cy="600164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برك الإذابة </a:t>
            </a:r>
            <a:r>
              <a:rPr kumimoji="0" lang="en-US" sz="2400" b="1" i="1" u="sng"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Solution Pools</a:t>
            </a:r>
            <a:r>
              <a:rPr kumimoji="0" lang="ar-EG" sz="2400" b="1" i="1" u="sng"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sng"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برك ضحلة تتميز باستواء قاعها، وتظهر فوق سطح أرصفة الشاطئ المكونة من صخور كلسية، وتنشأ عادة نتيجة لإذابة المواد الكلسية اللاحمة للصخور بواسطة مياه البحر، ثم إزالة المفتتات بفعل الأمواج.</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وقد تتسع البرك إتساعاً جانبياً مع استمرار نشاط عمليات الإذابة بفعل مياه البحر، وقد تتصل مع بعضها البعض مكونة شكلا قريباً من الاستدارة، وقد تسمي هذه الظاهرة أيضا بالقدور الصخرية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Pans</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أو أحواض الإذابة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Solution Basin</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17</a:t>
            </a:fld>
            <a:endParaRPr lang="en-US"/>
          </a:p>
        </p:txBody>
      </p:sp>
    </p:spTree>
    <p:extLst>
      <p:ext uri="{BB962C8B-B14F-4D97-AF65-F5344CB8AC3E}">
        <p14:creationId xmlns:p14="http://schemas.microsoft.com/office/powerpoint/2010/main" val="183445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572000" y="1700808"/>
            <a:ext cx="4320480" cy="489364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هو منطقة منخفضة خفيفة الانحدار يتكون من رواسب رملية وحصوية ويمتد فيما بين خط المد الربيعي وأقصي نقطة تصل إليها أمواج العواصف البحرية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Storm Waves</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solidFill>
                  <a:schemeClr val="accent3"/>
                </a:solidFill>
                <a:latin typeface="Simplified Arabic" pitchFamily="18" charset="-78"/>
                <a:ea typeface="Times New Roman" pitchFamily="18" charset="0"/>
                <a:cs typeface="Simplified Arabic" pitchFamily="18" charset="-78"/>
              </a:rPr>
              <a:t>ترجع نشأة البلاجات إلي نشاط الأمواج بفعل ما يتولد عن قدومها باتجاه خط الشاطئ من تيارات تعمل بدورها علي تحريك الرواسب تقدماً وتقهقرا تجاه الشاطئ</a:t>
            </a: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يساهم في نشأة البلاجات كل من حركة الأمواج، والمد والجزر، والرياح المحلية السائدة في منطقة الشاطئ.</a:t>
            </a:r>
            <a:endPar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cs typeface="Arial" pitchFamily="34" charset="0"/>
            </a:endParaRPr>
          </a:p>
        </p:txBody>
      </p:sp>
      <p:sp>
        <p:nvSpPr>
          <p:cNvPr id="4" name="Rectangle 3"/>
          <p:cNvSpPr/>
          <p:nvPr/>
        </p:nvSpPr>
        <p:spPr>
          <a:xfrm>
            <a:off x="302003" y="2276872"/>
            <a:ext cx="4032448"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indent="457200" algn="justLow" rtl="1" eaLnBrk="0" fontAlgn="base" hangingPunct="0">
              <a:spcBef>
                <a:spcPct val="0"/>
              </a:spcBef>
              <a:spcAft>
                <a:spcPct val="0"/>
              </a:spcAft>
            </a:pP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أما عن كيفية نشأة وتشكيل البلاجات بفعل الأمواج، تري موريساوا </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a:t>
            </a:r>
            <a:r>
              <a:rPr kumimoji="0" lang="en-US" sz="2400" b="1" i="0" u="none" strike="noStrike" normalizeH="0" baseline="0" dirty="0" err="1"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Morisaw</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 1973, p. 193)</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 </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 </a:t>
            </a: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أن أقتراب الأمواج من البلاج علي شاطئ غير منتظم يؤدي إلي انحراف قمم الأمواج بحيث تلتف جبهاتها وتكون موازية لخط الشاطئ، مما ينتج عنه تشتت لطاقة الأمواج ويتولد تيار يتحرك باتجاه خط الشاطئ المنحني، ومن ثم تتناقص طاقة الأموا ج وتجنح إلي إرساب حمولتها.</a:t>
            </a:r>
            <a:endPar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cs typeface="Arial" pitchFamily="34" charset="0"/>
            </a:endParaRPr>
          </a:p>
        </p:txBody>
      </p:sp>
      <p:sp>
        <p:nvSpPr>
          <p:cNvPr id="2" name="Rectangle 1"/>
          <p:cNvSpPr/>
          <p:nvPr/>
        </p:nvSpPr>
        <p:spPr>
          <a:xfrm>
            <a:off x="4334451" y="846880"/>
            <a:ext cx="1128834" cy="707886"/>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البلاج</a:t>
            </a:r>
            <a:endParaRPr lang="en-US" sz="40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3" name="Rectangle 2"/>
          <p:cNvSpPr/>
          <p:nvPr/>
        </p:nvSpPr>
        <p:spPr>
          <a:xfrm>
            <a:off x="2662444" y="237424"/>
            <a:ext cx="3913252"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الأشكال الناتجه عن الارساب</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1ADA4B31-D03F-423D-8CA0-90A2C9BB3AB9}" type="slidenum">
              <a:rPr lang="en-US" smtClean="0"/>
              <a:t>18</a:t>
            </a:fld>
            <a:endParaRPr lang="en-US"/>
          </a:p>
        </p:txBody>
      </p:sp>
    </p:spTree>
    <p:extLst>
      <p:ext uri="{BB962C8B-B14F-4D97-AF65-F5344CB8AC3E}">
        <p14:creationId xmlns:p14="http://schemas.microsoft.com/office/powerpoint/2010/main" val="3472537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427984" y="476672"/>
            <a:ext cx="4464496" cy="600164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الألسنة البحرية </a:t>
            </a:r>
            <a:r>
              <a:rPr kumimoji="0" lang="en-US" sz="2400" b="1" i="1" u="sng"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Spits</a:t>
            </a:r>
            <a:r>
              <a:rPr kumimoji="0" lang="ar-EG" sz="2400" b="1" i="1" u="sng"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هي ألسنة تتكون من رواسب رملية وحصوية تتصل باليابس من أحد الطرفين، ويمتد الطرف الآخر في اتجاه البحر.</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1430"/>
                <a:solidFill>
                  <a:srgbClr val="0000CC"/>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تنشأ الألسنة البحرية نتيجة لعملية الإرساب، وتشير الدراسات الحديثة أن نشأة هذه الظاهرة ترجع إلي إرساب الأمواج لحمولتها عند اقترابها من خط الشاطئ.</a:t>
            </a:r>
            <a:endParaRPr kumimoji="0" lang="en-US" sz="2400" b="1" i="0" u="none" strike="noStrike" normalizeH="0" baseline="0" dirty="0" smtClean="0">
              <a:ln w="11430"/>
              <a:solidFill>
                <a:srgbClr val="0000CC"/>
              </a:solidFill>
              <a:effectLst>
                <a:outerShdw blurRad="50800" dist="39000" dir="5460000" algn="tl">
                  <a:srgbClr val="000000">
                    <a:alpha val="38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قد يتعرض طرف اللسان البحري للإنحناء، وتعرف في هذه الحالة باسم الخطاف </a:t>
            </a:r>
            <a:r>
              <a:rPr kumimoji="0" lang="en-US" sz="2400" b="1" i="0" u="none"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Hook</a:t>
            </a:r>
            <a:endPar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smtClean="0">
                <a:ln w="11430"/>
                <a:solidFill>
                  <a:srgbClr val="0000CC"/>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يرجع نشأة الخطاطيف إلي الأسباب التالية:</a:t>
            </a:r>
            <a:endParaRPr kumimoji="0" lang="en-US" sz="2400" b="1" i="0" u="sng" strike="noStrike" normalizeH="0" baseline="0" dirty="0" smtClean="0">
              <a:ln w="11430"/>
              <a:solidFill>
                <a:srgbClr val="0000CC"/>
              </a:solidFill>
              <a:effectLst>
                <a:outerShdw blurRad="50800" dist="39000" dir="5460000" algn="tl">
                  <a:srgbClr val="000000">
                    <a:alpha val="38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وجود أمواج تأتي من اتجاهات تختلف عن الأمواج الرئيسية التي تقوم بإزاحة الرواسب علي طول الشاطئ.</a:t>
            </a:r>
            <a:endParaRPr kumimoji="0" lang="en-US" sz="2400" b="1" i="0" u="none"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1430"/>
                <a:solidFill>
                  <a:srgbClr val="00B0F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وجود مياه عميقة عند نهاية اللسان.</a:t>
            </a:r>
            <a:endParaRPr kumimoji="0" lang="ar-EG" sz="2400" b="1" i="0" u="none" strike="noStrike" normalizeH="0" baseline="0" dirty="0" smtClean="0">
              <a:ln w="11430"/>
              <a:solidFill>
                <a:srgbClr val="00B0F0"/>
              </a:solidFill>
              <a:effectLst>
                <a:outerShdw blurRad="50800" dist="39000" dir="5460000" algn="tl">
                  <a:srgbClr val="000000">
                    <a:alpha val="38000"/>
                  </a:srgbClr>
                </a:outerShdw>
              </a:effectLst>
              <a:latin typeface="Arial" pitchFamily="34" charset="0"/>
              <a:cs typeface="Arial" pitchFamily="34" charset="0"/>
            </a:endParaRPr>
          </a:p>
        </p:txBody>
      </p:sp>
      <p:sp>
        <p:nvSpPr>
          <p:cNvPr id="16387" name="Rectangle 3"/>
          <p:cNvSpPr>
            <a:spLocks noChangeArrowheads="1"/>
          </p:cNvSpPr>
          <p:nvPr/>
        </p:nvSpPr>
        <p:spPr bwMode="auto">
          <a:xfrm>
            <a:off x="327154" y="2060848"/>
            <a:ext cx="3888432" cy="341632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بصفة عامة قد يؤدي تكوين الألسنة والخطاطيف البحرية عند أطراف خليج بحري إلي </a:t>
            </a:r>
            <a:r>
              <a:rPr kumimoji="0" lang="ar-EG" sz="2400" b="1" i="0" u="sng"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تحول هذا الخليج إلي لاجون </a:t>
            </a:r>
            <a:r>
              <a:rPr kumimoji="0" lang="en-US" sz="2400" b="1" i="0" u="sng" strike="noStrike" cap="none" normalizeH="0" baseline="0" dirty="0" smtClean="0">
                <a:ln>
                  <a:noFill/>
                </a:ln>
                <a:solidFill>
                  <a:srgbClr val="FF0000"/>
                </a:solidFill>
                <a:effectLst/>
                <a:latin typeface="Arial" pitchFamily="34" charset="0"/>
                <a:ea typeface="Times New Roman" pitchFamily="18" charset="0"/>
                <a:cs typeface="Simplified Arabic" pitchFamily="18" charset="-78"/>
              </a:rPr>
              <a:t>Lagoon</a:t>
            </a:r>
            <a:r>
              <a:rPr kumimoji="0" lang="ar-EG" sz="2400" b="1" i="0" u="sng"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a:t>
            </a: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مع تطور الخطاف البحري ونموه وانحراف الأمواج والإزاحة الشاطئية، يتحول الخطاف إلي حافة رملية تغلق الخليج وتحوله إلي بحيرة مستطيلة الشكل "لاجون".</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19</a:t>
            </a:fld>
            <a:endParaRPr lang="en-US"/>
          </a:p>
        </p:txBody>
      </p:sp>
    </p:spTree>
    <p:extLst>
      <p:ext uri="{BB962C8B-B14F-4D97-AF65-F5344CB8AC3E}">
        <p14:creationId xmlns:p14="http://schemas.microsoft.com/office/powerpoint/2010/main" val="113616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1680" y="2204864"/>
            <a:ext cx="5123518" cy="461665"/>
          </a:xfrm>
          <a:prstGeom prst="rect">
            <a:avLst/>
          </a:prstGeom>
        </p:spPr>
        <p:txBody>
          <a:bodyPr wrap="none">
            <a:spAutoFit/>
          </a:bodyPr>
          <a:lstStyle/>
          <a:p>
            <a:r>
              <a:rPr lang="ar-EG"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العمليات الجيومورفولوجية التي تمارسها </a:t>
            </a:r>
            <a:r>
              <a:rPr lang="ar-EG" sz="2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الأمواج</a:t>
            </a:r>
            <a:endParaRPr lang="en-US"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5" name="Rectangle 4"/>
          <p:cNvSpPr/>
          <p:nvPr/>
        </p:nvSpPr>
        <p:spPr>
          <a:xfrm>
            <a:off x="220991" y="2864262"/>
            <a:ext cx="8352928" cy="3046988"/>
          </a:xfrm>
          <a:prstGeom prst="rect">
            <a:avLst/>
          </a:prstGeom>
        </p:spPr>
        <p:txBody>
          <a:bodyPr wrap="square">
            <a:spAutoFit/>
          </a:bodyPr>
          <a:lstStyle/>
          <a:p>
            <a:pPr lvl="0" algn="just" rtl="1" fontAlgn="base"/>
            <a:r>
              <a:rPr lang="ar-EG"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عمليات النحت </a:t>
            </a:r>
            <a:r>
              <a:rPr lang="en-US"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Erosion</a:t>
            </a:r>
            <a:r>
              <a:rPr lang="ar-EG"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algn="just" rtl="1"/>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الأمواج بدورها في نحت السواحل من خلال عدة عمليات نذكر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منها:</a:t>
            </a:r>
          </a:p>
          <a:p>
            <a:pPr marL="457200" indent="-457200" algn="just" rtl="1">
              <a:buAutoNum type="arabicPeriod"/>
            </a:pPr>
            <a:r>
              <a:rPr lang="ar-EG" sz="2400" b="1" u="sng"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النحت </a:t>
            </a:r>
            <a:r>
              <a:rPr lang="ar-EG" sz="2400" b="1" u="sng"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الهيدروليكي </a:t>
            </a:r>
            <a:r>
              <a:rPr lang="en-US" sz="2400" b="1" u="sng"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Hydraulic </a:t>
            </a:r>
            <a:r>
              <a:rPr lang="en-US" sz="2400" b="1" u="sng"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Action</a:t>
            </a:r>
            <a:r>
              <a:rPr lang="ar-EG" sz="2400" b="1" u="sng"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a:t>
            </a:r>
          </a:p>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يتم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خلال التأثير المباشر لكتل المياه علي تحطيم صخور الساحل عند الاصطدام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بها</a:t>
            </a:r>
          </a:p>
          <a:p>
            <a:pPr algn="just" rtl="1"/>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ينشأ عن اصطدام المياه بشدة بصخور الساحل والجروف البحرية وخاصة التي تكثر فيه الشقوق والفواصل وانضغاط الهواء الموجود بداخلها ومع توالي هذه العملية تتسع الشقوق والفواصل ومن ثم تنكسر الصخور وتنجرف مع حركة الأمواج</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1ADA4B31-D03F-423D-8CA0-90A2C9BB3AB9}" type="slidenum">
              <a:rPr lang="en-US" smtClean="0"/>
              <a:t>2</a:t>
            </a:fld>
            <a:endParaRPr lang="en-US"/>
          </a:p>
        </p:txBody>
      </p:sp>
      <p:sp>
        <p:nvSpPr>
          <p:cNvPr id="2" name="Rectangle 1"/>
          <p:cNvSpPr/>
          <p:nvPr/>
        </p:nvSpPr>
        <p:spPr>
          <a:xfrm>
            <a:off x="220989" y="1004535"/>
            <a:ext cx="8743497" cy="1200329"/>
          </a:xfrm>
          <a:prstGeom prst="rect">
            <a:avLst/>
          </a:prstGeom>
          <a:noFill/>
        </p:spPr>
        <p:txBody>
          <a:bodyPr wrap="square" lIns="91440" tIns="45720" rIns="91440" bIns="45720">
            <a:spAutoFit/>
          </a:bodyPr>
          <a:lstStyle/>
          <a:p>
            <a:pPr algn="just" rtl="1"/>
            <a:r>
              <a:rPr lang="ar-EG" sz="2400" b="1" cap="none" spc="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تعتبر الأمواج العامل الرئيسى فى تشكيل السواحل ويتم ذلك من خلال عمليات النحت والنقل والارساب التى تقوم بها الأمواج، ولكل من التيارات البحريه والمد الجزر دور ثانوى فى التشكيل.</a:t>
            </a:r>
            <a:endParaRPr lang="en-US" sz="2400" b="1" cap="none" spc="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Rectangle 2"/>
          <p:cNvSpPr/>
          <p:nvPr/>
        </p:nvSpPr>
        <p:spPr>
          <a:xfrm>
            <a:off x="2457219" y="365623"/>
            <a:ext cx="4450257"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عوامل وعمليات تشكيل السواحل</a:t>
            </a:r>
            <a:endParaRPr lang="en-US" sz="32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365448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67544" y="219998"/>
            <a:ext cx="8496944" cy="563231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الحواجز الشاطئية </a:t>
            </a:r>
            <a:r>
              <a:rPr kumimoji="0" lang="en-US" sz="2400" b="1" i="1" u="sng"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Barriers</a:t>
            </a:r>
            <a:r>
              <a:rPr kumimoji="0" lang="ar-EG" sz="2400" b="1" i="1" u="sng"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أشرطة من الرواسب الشاطئية التي يتراوح عرضها بين بضعة أمتار إلي بعضة كيلومترات، وقد يظهر فوقها قمم كثيبية يتراوح ارتفاعها بين عدة أمتار إلي عشرات الأمتار.</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عادة ما توجد الحواجز الشاطئية علي طول امتداد الساحل في منطقة الشاطئ البعيد، وفي الشروم والخلجان وهي تظهر فوق مستوي مياه المد الربيعي.</a:t>
            </a:r>
            <a:endParaRPr kumimoji="0" lang="en-US"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تعرف الحواجز الشاطئية التي تتكون فى مداخل الخلجان البحرية باسم الحواجز الخليجية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Bay Barriers</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والتي قد تفصل الخليج البحري عن البحر وتحوله إلي لاجون ساحلي، وترجع نشأة الحواجز الشاطئية إلي العوامل التالية:</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نشاط تيار الدفع  الشاطئي وانحراف الأمواج المقتربة من الشاطئ.</a:t>
            </a:r>
            <a:endParaRPr kumimoji="0" lang="en-US" sz="2400" b="1" i="0" u="none"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ارتفاع منسوب مياه البحر مع بداية الغمر في عصر الهولوسين إلي تجمع الحصي والرمال في اتجاه الشاطئ مكونة هذه الحواجز.</a:t>
            </a:r>
            <a:endParaRPr kumimoji="0" lang="en-US" sz="2400" b="1" i="0" u="none"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تتعرض الحواجز الشاطئية في كثير من الأحيان إلي تقطع أجزاء منها إما بسبب تركيز نحت الأمواج علي مواضع معينة منها أو نتيجة لنشاط حركة تيارات المد والجزر، ومن هنا تنشأ </a:t>
            </a:r>
            <a:r>
              <a:rPr kumimoji="0" lang="ar-EG" sz="2400" b="1" i="0" u="sng"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الفتحات المدية </a:t>
            </a:r>
            <a:r>
              <a:rPr kumimoji="0" lang="en-US" sz="2400" b="1" i="0" u="sng"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Inlets</a:t>
            </a:r>
            <a:r>
              <a:rPr kumimoji="0" lang="ar-EG" sz="2400" b="1" i="0" u="none"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ar-EG" sz="2400" b="1" i="0" u="none"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20</a:t>
            </a:fld>
            <a:endParaRPr lang="en-US"/>
          </a:p>
        </p:txBody>
      </p:sp>
    </p:spTree>
    <p:extLst>
      <p:ext uri="{BB962C8B-B14F-4D97-AF65-F5344CB8AC3E}">
        <p14:creationId xmlns:p14="http://schemas.microsoft.com/office/powerpoint/2010/main" val="863512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95536" y="1043445"/>
            <a:ext cx="8496944" cy="452431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الحافات الرملية </a:t>
            </a:r>
            <a:r>
              <a:rPr kumimoji="0" lang="en-US" sz="2400" b="1" i="1" u="sng"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ea typeface="Times New Roman" pitchFamily="18" charset="0"/>
                <a:cs typeface="Simplified Arabic" pitchFamily="18" charset="-78"/>
              </a:rPr>
              <a:t>Break point Bars</a:t>
            </a:r>
            <a:r>
              <a:rPr kumimoji="0" lang="ar-EG" sz="2400" b="1" i="1" u="sng"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a:t>
            </a:r>
            <a:endParaRPr kumimoji="0" lang="en-US"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smtClean="0">
                <a:ln/>
                <a:solidFill>
                  <a:schemeClr val="accent6">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هي حافات رملية منخفضة تظهر علي طول قطاعات السواحل المنخفضة والتي تتميز ببطء انحدارها نحو البحر.</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عادة ما تظهر هذه الحافات عند نقط تكسر الأمواج، حيث يعاد ترسيب الرمال التي أزيلت أثناء العواصف في منطقة الشاطئ القريب أثناء الجزر، ويرجع ذلك إلي تراكم الرمال في منطقة تكسر الأمواج نتيجة لتقابل الرمال المنقولة تجاه الشاطئ مع الرمال المسحوبة منه أثناء عملية ارتداد الأمواج </a:t>
            </a:r>
            <a:r>
              <a:rPr kumimoji="0" lang="en-US"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ea typeface="Times New Roman" pitchFamily="18" charset="0"/>
                <a:cs typeface="Simplified Arabic" pitchFamily="18" charset="-78"/>
              </a:rPr>
              <a:t>Back Wash</a:t>
            </a:r>
            <a:r>
              <a:rPr kumimoji="0" lang="ar-EG"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a:t>
            </a:r>
            <a:endParaRPr kumimoji="0" lang="en-US"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عادة ما تتكون سلسلة من الحافات الرملية موازية لخط الشاطئ في الشواطئ التي تتابع فيها عمليات النحت والإرساب، والتي تستقبل كميات كبيرة من الرواسب، أو التي تتعرض لحدوث عواصف بحرية</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smtClean="0">
                <a:ln/>
                <a:solidFill>
                  <a:srgbClr val="00B0F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قد تتكون علي الشواطئ التي تحيط بها الكثبان الشاطئية، أو تمتد الألسنة البحرية في موازاة خط الشاطئ.</a:t>
            </a:r>
            <a:endParaRPr kumimoji="0" lang="ar-EG" sz="2400" b="1" i="0" u="none" strike="noStrike" cap="all" normalizeH="0" baseline="0" dirty="0" smtClean="0">
              <a:ln/>
              <a:solidFill>
                <a:srgbClr val="00B0F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21</a:t>
            </a:fld>
            <a:endParaRPr lang="en-US"/>
          </a:p>
        </p:txBody>
      </p:sp>
    </p:spTree>
    <p:extLst>
      <p:ext uri="{BB962C8B-B14F-4D97-AF65-F5344CB8AC3E}">
        <p14:creationId xmlns:p14="http://schemas.microsoft.com/office/powerpoint/2010/main" val="37198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23528" y="314073"/>
            <a:ext cx="8496944" cy="56323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مسننات الشاطئ </a:t>
            </a:r>
            <a:r>
              <a:rPr kumimoji="0" lang="en-US" sz="2400" b="1" i="1" u="sng"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Beach Cusps</a:t>
            </a:r>
            <a:r>
              <a:rPr kumimoji="0" lang="ar-EG" sz="2400" b="1" i="1" u="sng"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strike="noStrike" normalizeH="0" baseline="0" dirty="0" smtClean="0">
                <a:ln w="10541" cmpd="sng">
                  <a:solidFill>
                    <a:schemeClr val="accent1">
                      <a:shade val="88000"/>
                      <a:satMod val="110000"/>
                    </a:schemeClr>
                  </a:solidFill>
                  <a:prstDash val="solid"/>
                </a:ln>
                <a:solidFill>
                  <a:srgbClr val="FF0066"/>
                </a:solidFill>
                <a:latin typeface="Simplified Arabic" pitchFamily="18" charset="-78"/>
                <a:ea typeface="Times New Roman" pitchFamily="18" charset="0"/>
                <a:cs typeface="Simplified Arabic" pitchFamily="18" charset="-78"/>
              </a:rPr>
              <a:t>تظهر علي الشواطئ الرملية والحصوية نتيجة للنحت المتماثل للأمواج ومن ثم تتكون خلجان ضحلة غير منتظمة الشكل تتناسب بأبعادها مع أبعاد الأمواج المؤثرة عليها.</a:t>
            </a:r>
            <a:endParaRPr kumimoji="0" lang="en-US" sz="2400" b="1" i="0" strike="noStrike" normalizeH="0" baseline="0" dirty="0" smtClean="0">
              <a:ln w="10541" cmpd="sng">
                <a:solidFill>
                  <a:schemeClr val="accent1">
                    <a:shade val="88000"/>
                    <a:satMod val="110000"/>
                  </a:schemeClr>
                </a:solidFill>
                <a:prstDash val="solid"/>
              </a:ln>
              <a:solidFill>
                <a:srgbClr val="FF0066"/>
              </a:soli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توجد المسننات علي شكل تتابع منخفضات نصف دائرية، عادة ما يزيد عمقها عن مترين، تفصل بينهما مسننات منشورة الشكل تقريباً تتجه رؤوسها نحو البحر.</a:t>
            </a: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غالباً ما تتكون من رواسب خشنة من الرمال والحصي، وعادة ما يرتبط أحجام وامتداد المسننات في البحر بحجم الأمواج المقتربة والموازية للشاطئ</a:t>
            </a: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بصفة عامة يكثر وجود المسننات علي الشواطئ التي ترتكز فيها الرواسب علي صخور قليلة النفاذية.</a:t>
            </a:r>
            <a:endPar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rPr>
              <a:t>في جمهورية مصر العربية توجد المسننات في </a:t>
            </a:r>
          </a:p>
          <a:p>
            <a:pPr marL="342900" indent="-342900" algn="justLow" rtl="1" eaLnBrk="0" fontAlgn="base" hangingPunct="0">
              <a:spcBef>
                <a:spcPct val="0"/>
              </a:spcBef>
              <a:spcAft>
                <a:spcPct val="0"/>
              </a:spcAft>
              <a:buFont typeface="Wingdings" pitchFamily="2" charset="2"/>
              <a:buChar char="Ø"/>
            </a:pPr>
            <a:r>
              <a:rPr lang="ar-EG" sz="2400" b="1" dirty="0">
                <a:ln w="10541" cmpd="sng">
                  <a:solidFill>
                    <a:schemeClr val="accent1">
                      <a:shade val="88000"/>
                      <a:satMod val="110000"/>
                    </a:schemeClr>
                  </a:solidFill>
                  <a:prstDash val="solid"/>
                </a:ln>
                <a:solidFill>
                  <a:srgbClr val="FF0066"/>
                </a:solidFill>
                <a:latin typeface="Simplified Arabic" pitchFamily="18" charset="-78"/>
                <a:ea typeface="Times New Roman" pitchFamily="18" charset="0"/>
                <a:cs typeface="Simplified Arabic" pitchFamily="18" charset="-78"/>
              </a:rPr>
              <a:t>بعض المواضع علي ساحل الدلتا الشمالي</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Ø"/>
              <a:tabLst/>
            </a:pPr>
            <a:r>
              <a:rPr kumimoji="0" lang="ar-EG" sz="2400" b="1" i="0" u="none" strike="noStrike" normalizeH="0" baseline="0" dirty="0" smtClean="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منطقة بحيرات مطروح.</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Ø"/>
              <a:tabLst/>
            </a:pPr>
            <a:r>
              <a:rPr kumimoji="0" lang="ar-EG" sz="2400" b="1" i="0" u="none" strike="noStrike" normalizeH="0" baseline="0" dirty="0" smtClean="0">
                <a:ln w="10541" cmpd="sng">
                  <a:solidFill>
                    <a:schemeClr val="accent1">
                      <a:shade val="88000"/>
                      <a:satMod val="110000"/>
                    </a:schemeClr>
                  </a:solidFill>
                  <a:prstDash val="solid"/>
                </a:ln>
                <a:solidFill>
                  <a:srgbClr val="00B0F0"/>
                </a:solidFill>
                <a:latin typeface="Simplified Arabic" pitchFamily="18" charset="-78"/>
                <a:ea typeface="Times New Roman" pitchFamily="18" charset="0"/>
                <a:cs typeface="Simplified Arabic" pitchFamily="18" charset="-78"/>
              </a:rPr>
              <a:t>مواضع بساحل خليج السويس قرب مصبات الأودية </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Ø"/>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علي طول خط الشاطئ الغربي لجزيرة سفاجة.</a:t>
            </a:r>
            <a:endPar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22</a:t>
            </a:fld>
            <a:endParaRPr lang="en-US"/>
          </a:p>
        </p:txBody>
      </p:sp>
    </p:spTree>
    <p:extLst>
      <p:ext uri="{BB962C8B-B14F-4D97-AF65-F5344CB8AC3E}">
        <p14:creationId xmlns:p14="http://schemas.microsoft.com/office/powerpoint/2010/main" val="747149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4" descr="data:image/jpeg;base64,/9j/4AAQSkZJRgABAQAAAQABAAD/2wCEAAkGBhQSERUUEhQVFRQWFxgYGBgYGBcYGBgWGhgYGBoYFRYZGyYeGxsjGhcaHy8gIycpLCwsFx8xNTAqNSYrLCkBCQoKDgwOGg8PGiwkHyQsLCwsLCwsKSwsKSwsLCwsLCwsLCksLCwsLCwsKSwsLCwsLCwpLCwsLCwsKSwsLCwsKf/AABEIALcBEwMBIgACEQEDEQH/xAAcAAABBQEBAQAAAAAAAAAAAAADAAECBAUGBwj/xABAEAABAgQEAwYEBQMCBQUBAAABAhEAAyExBBJBUQVhcQYTIoGR8DKhscEUQlLR4Qdi8RUjM3KCkrIXJFODohb/xAAaAQADAQEBAQAAAAAAAAAAAAAAAQIDBAUG/8QALxEAAgIBBAECAwcFAQAAAAAAAAECESEDBBIxQQUTUWGhFCIycZHR4TNSgbHwFf/aAAwDAQACEQMRAD8A5KusTQYcKHrEhIL7gx12ZUTxEpWQEmmzvzivKXSDrnUyg02O8BQKQJifY7ViTe/2h+6LOQ0IDeHY6DrxaSllIq1CHGwFIrCY9IZV/domkQrEIjW5h3hqfvD5vbftBYyQmbwQB4CEmJgEQWMgtFeUNm0eC9771hFIOrGHyJoGlbUbzggXETKOtoi0VYBigHWsQVLIrfnDRJK4XIKBqhQZRBiBl7Q+QqGCokFnYRAwhBYEgPZh2iDxIKgsCRiLQs0Pn3/eDkFDJDGJCIiHI9/4h8hUMV7RJJiJRDMYrkKgyJpTBxiusUwuE8XHUaMpaafZd/E84Xfnf6ftFJR84YKjT3mR7KLven20KKWcwoXusftoCRtEwtoGkc4kPKPPs7RiATf3ziQ6e+kM3KJGm8FhQ4O7RAv6+UTHWElDn2BAmIiDD5YkE8/l/MMEw7ChFHrDQ6kXiK0EC0FgTAO8JyIiE+/fSJAe/wCIQx6e94Sm0hb+/laF5/KHYDBZhd5yhJUx198oYr2gsQ9D7eHyjQxGHro3NiIdgIiFmiGaHzHT36QrAJniDcjDAndvSEDBYUJ4bNWHz7l4Yqg5ComF7wzwMKp/MO/ukHIKJvtCMRUYi/u8PkFBM0LNAiTvDgkX/mHyCgohQNJ5xqYbhaqFUulC4mAUNbf4h8iWqVsz80RMXsRIlhiHD6Ekn03gE6YXoEpGgAFPMhz5x0R0pSOKW70l2/oViqFBDMPL0T+0KL9ifyM/tul8/p+4PvdwffIQ5mDaBv7aJAbj7fWPNtHrkkkc4ln9vER7rCbYfKv1gsBwekOlfL6QFRqfl796RJD3cb+/OGILpb6REJ69PfusEZg9b/fe0Jia0LNs9aWv6PCsKIZYjyY+m0PmD+/lF+ThEi5JPpCcqGot9FBB0r9+sMZnv5xpTMCgmpUOn86RBXDv0qJ6h/oIS1EP25FEP9784ZPXX3eDzMGoO7fP7iBlLUceResVaZLTXYjzEDWlJqH8oKW3hMOT/aAAOTY/IH6RI+nT+YmEnan36w6pXVh9OcO0KgJSOUR8x76wQoI0PpEc529+sFhRJJ6wxf3fzeGKz+kw4Wf0mABO0O/pECs/oVv8J+0RK+R+n1gAkeny9+xCENmOiTDhJ/SqCwofoYgrEAM5Afej9Hv/ABEEzOcXZfE1AZcxbYkkN0trAMr96InLlg/nHm4+gMG/GA/lQdvCn9oLLXLWayR1yU8x+zwWgohKwBNc8rT8xrytGvN4+ZeVE2VKIyhIEtRCg1PhUD9ozl4CX+luhUPvClYRKTqRsVU+kO/JM9JTXGSLp4jIXYrRyUkFubpenlEP9MKv+EtC9WBr5i8BmykE0QkbM4PmzP6QA4JO5HzbpG8dxNHmT9J0n+Ftf98xzwed+gwoMgLak+Z/3J+6oeNftcvgR/5T/u+n8mYpq6EdKae+sRQGI5+nL238RTNNaD966xMOd2duXP025xwHtUSSrXUPz91pA0qfQluVtnrF/h0xCS8yTLmA6FeQ1s5Tq5duVLx1GDn4Mq8XD0yrVWta0UpZagNtGJrzhXQmnVnDqm86vUGkMnEWu+rbaed47ud2jkIdMn8KLghMqV6PlqIqr7ZTU/DMCWtlShLdGTHRHQlJWeVq+qaenLjUr/L+Tk0FVgFOdGOtmTBUYNTh0THJoAkueQGtrDYx0S+3mIAcT1Pt05s0D/8AUbEuP91Rbdj9of2eRK9Uh/ZL6fuZ2HlBNkqBrXKSaXc8oSZw9jaNVH9Sp+qkm90pN76QZH9Q3DLkyFB3Yyk33oLxm9rM3j6tpLHGS/x/JjiaGofrE0zxcNGyntbhFfHg5P8A0uj/AMYsJx/C1s8hUtnqlTu++Z3jN7aa8G0fVdu/Nfmn+xiLxOYMpiOQc/WKypCXolLaeED5Vjqk8F4fMAErETZZ/uYj0cQdP9PUqbusYhXhrmS3ipzNL/zGHtSh4OuO70dX8Mk/8o44Ilg1Sn0EVZuFSfgOXq5+b0jscR/TrGJfKJUwf2qbpRTRi4vs9Plk95h1pbXK6fW0CbRo+LMUcPW3hyq6KZ/I/vAlBYuhQ8qRqBQ1HyiaV7NDU35DgvBiiaesLvOfsxqTig3SknpX5RVXhk6JPzi1JEOJV/EHc+v1hDGKFlGCKkbJPqYiqRSwHQn56Q7QqYvxynufTWGHEVHV/KICSN/rvEhLHuv8wckGQgx6tW9BBhxG7pHpFVChbd6M3rCSxDuz6bekFgWBxFOZOZDpBBUAwzB6jM1KaxuL7QYQJ/28MzkuCEnLsxAD03ruTHMmXs9Pv1iAHOu0Jqyk2jfn8Wkn4Ut0SBobH3eIInJVYvqzh/Ro58l20NXF4Qmctb8+XvWJUK6Y+fxN9axt79YCZ41Hz/eKWF4iUlj4kgfCSbcjofXpF2bipChTMlWxZQ8jSKTrDB56HE1J1I5kOPlEgXsQYq9yDZQggwg/V8o0x8SVfwDd2YeGCT/8ivU/vDwuXzLoxP8A+lQD4cO+2aab7kISPrAJ3aWcT4Ey5dABlSVEMaMVlX0jNxUgy1qQWdKiksXDgtQ6iB5o9KO30+6PKludX4l1fFp6rzVgf2nJ65AHiuQ5dRJO5JJ9TAgqHCo1UIx6RzynOXbLicWQGctC/FGKmaHzQ6MPbRZOIMLvjFbND5oKDgix30P30Vs0LPCoXBFoT4mnFRTzQs0KhPTRpy+IKGsX8Nx9abE+sc9miaZkKjGe3hLwd3ge3U5Flq+sdNw/+qC7LY++ceQGcYnKxpGsZvSi+0KMNbT/AKc2vr/s90l9qMFiP+NKll6klIva/wDMDxXYzBYgpMpfdD8wACnFGCST4fm7x45I4uRvGxge0Sk1CiI55baPg6I+obnT/HFSX6M7vHf0qmCsiahQ2Iyk9CHD+kcnxHg83Dlp0paGapDpc2AWPC/nG3wrt5MT+Z/lHXcO7dS5lJgHQj2DHPLQlE79H1XQ1HTfF/M8oUsGBlD2+Ueu43sjgMY5ylClVeWooL8gPD8o57in9J5iHVhp3ebImMk3sFJ8NtwIyo9NTvKPN5mEb4T5NSAvVlX+vSNjifD5khZROQULAcg7GtCKGKSyLEcqiFZWCtlOofnEEkVt1/n1ix+HTs3QkfSIKko1JgFQMJJJ9+6mEU8hfy3+8SXJTuYHk5+XswWKhKPX2dvvEAL1v70vEw3TzpDJI5Q7CiLe/wBogUqq9Rz/AGguUe6exDd3zg5CoCVUasWMPiyh7kaeItfnA1Sz/gkPzrAlI5+R16Q7Do0/9T/sV8j94UZZPMfMQ0GR2S7VLScZPyswWRTUpAST5kE9TGU8dXiuCBFJgJWpOdlIUkGuW7kZnIoSCxeMyZhyApwGFLBg9QHjs+2RhSo4ntZStmPCeNpGCEwhCEuTmLuEgAB6vYeloryeEOMxLJ1NKGlOtR5RUN9Bq3j6ky2k08Gc8O8XZ+EyF5ZC9K6HS14hisOXzAUPr6RpDdwm8dfEzlt5RWSq8J4aE8dNnPRKFEXhPBYqJQoi8O8IKJ5ocKgYMOIBUEBh80DeHBhWTQRMyDInRVVEgqEyXFM0ZOKIjSwvFCI59K4MiZGbOXU0Iy7O64b2jUiyvK4jtODdurBR9aj10jxyRiiI18Jj4ylCMuzmjPX2rvTePh4PeMPxGTiAAoJP9qgCPJ45/iv9MMPMCjLUtC1FySc4qSSK9fpHEcN42pFjTaO54H2vdgqvI3Ecs9Fxz2j29p6rp6z4zxI82472Un4UjvEEBRZJdJBYjRKj6RhokVYkgP69do+jsyJyCHcKDUoQ40Oh5xw3Hv6V94oKkzQL5s4qXqGKQNSTW9Ki8c9NdHspnlK8GP1H1pbaBqlNY+X7AR0XaHs1Nwq8i6hnBZnDsSFeWsUOH8M75eXvESmD/wC5QKqAwLhjUU1hX4LwY/dNp9R9ftAwOp9842eKcGVJXlKgohnKQpg+5b1OlYy5qy5FKe7fKsMGkAbd4cH3Q1hwk6t9vWImXz9PX08oCSRUeu9BC747B/k0JTEG/ow+YaA94DT6H+GgALmO4HvpCgQT/b8iYaAKO04zxpWRaC9KFNXAcDxaVNRagjmsabgKDkDQFNdudflADOWlSkKOYghyAK0FQWSWagYaPFRQSQTmAKSDmzCtagjp1byjnm7NFSN7CcPZCc01CpinypDAmj1JICRpX9OkNjZ0wOlQKWoyhW1yk1GhHR4y/wAQoKBSQAauGfkArT+OsKdi1XUovcksq29P5jJ5fRXjAk4FwpWUg5k2+o5G383lIU6Kp1uanfaAY2ZnCSxZgHatHqQX066Wi1JmpDAl2YMW5MSNm90jZzpEcclPEYNS1EsA50FzT5wJfDFM6fFu323HON8TMq8q5QUhgpgpeYJ6IL/CC17VjS4xxaSEpMuUiZmZgQcwYPRmUdo6obrUSVNY8HPLbQd2cPOwqkEBQZ7f5gTx3PZ6TJKld+1GABNCSGYb3+sdOvASUjKiUgf/AFpL62avQ0pHTDeWsrJhLaZwzyaXhSoOB/MQmSimhvHR9pOEzJM1S0JUZKjmDAsh6kK/SAaA7NsYpLkia7N1ezMDCW8qVSQpbT7uGY8J46Xg/ZmViEKHeqTNSaBkkKSSkBk0r8T+LSL3Ev6dlIIkLUpaClJTMypzFQcFChQUeh/Sa6R0rcab8mD22pXRxphPFjiXDZkiYZc0ZVhnDg0NQQRyitGqd5OdqnTE8ODDQnh2IJDomRAKhNWJJotomRZkzmiikwZCozZzzimbmFxnONnCYxmIMcrIXGrhZ0CdHlbjR8o9B4H2lUghzHfcO4smaOe0eLYefHRcF4wUEVp9OkZamin96J2en+py0pe3q5X+j0LjvZ2VikNMSMw+FeUFSav4XpHjXH+yk2SpYmSl92CplkDKQkirijHMGG/QiPZuEcWE0Mfi+sP2g4InFSTLVSrgsCyg+4NK6MeccMo2fWxkpK0eGYTtFOTmR3yqpSHX/uBISGTlMwKCfLQB7RX4hPM4gzC7BhQADyDB+d6CNjtj2S/BqSJkyWAoEoyFSbGtFE2fye9o5yfOCAQpqfSIvwbJoqT5bWLjW/0EAA1FPl6wWatvhAYMKelSSICsqq4US1txq3sQyWSzM7mmm/OK6gxBQgFtTp5a3gy+juxremkCKnb99X6NFJiGXi1E3PkafWFE0rTqC/I0h4LHklkIJsWABJqN7G5dxUwVKswzOkgEgj0pbkIoqGVJCnUdQNndszMGGl/lFqZJBd05UUNHBuOZFtKRyNJPJYQ4UKUADkVX/qSKENahHSsVp/gJSCRY0OjgH4g12G9Yv4KckEDKWZm1AVlYEC7h68hGdiFeJ/yGqTsSkKIV6n3fXgmsCtGpg5qD4SkZTckMRV7Newi7w3BoM1OZRyAkZSKEOTTLWlmP+caTNKbgJpm0ZmpS/LenrrcL4bOWl0pWUu4IGVw4o5poQ/PWIz0UavGpslau6/Mmqh+VzvV7aUYHnEOO8EQcHKXJUh5ak5lB/ElWZxWtHSB0UNos4jstNmLCgUJsKlROnUn/ABSC8Ywply8qiljchEwVDF3csHFt4vkxcTkUyEpKdACLFj5kHnesaA7VLkzVZT3gmMoJW5ypHhoxAD010FBFrhPZ9OISRNmEMxSykuQxJck7flZzfSLSexcxKCEF/G9CpBICnSCKhnAPraJS8h2aKcUZi5E5E8ywoAmXRgzu6WcghJFddRGL2u4SlMwTJQCULuAGCV66airdY10YL/hKmIMtcvwgAlm1qm4J+sWe0EozZCkpZcw5VJA5HewoTrGlWiXg43gOJTKmOQV5UukAhPiJ1VyFfOOvl9s0TO5/Ke9ZeZ6I7pairMLgq8LGvi5xwOOSoNRaSCcwaobmWakE4biyiYmYWAQqjAswagFbDzdoiMmkFJnd9o+zErFpK3yzMqciw5cM4C0gVAt+oP5R5riOGTELKCl1AkMK2juuG9tTOLFkMCQQXCksHSt9aPRrRjcfx6RMzJDZiAXDDMUhjm2Lg9XjqhuJRj93JzamhGbt4OXmSFJ+JJD7hoHHQTkhYLglmBqGDh2vf94o4rhrJLDUNYkhhWnu8bae7vElRzz2rX4cmbE0wMpYtE0x12mrRxyVOmESYMgwEQVBiWYSLMtUX8PMjOlmDpxqE3UIk5NSDlhI38NNjTkTY5WTx+SLr+RbzLRdl9pZTsnMv/lD+b29YuLrs83U2etJ/di/0PQ+B8TYgPXSO/wXEgtLmlhHiEjtEgOwW/MN56w6e2hExS1JUpNAmWVAJBSTVYbf73aOPWcbuLPpfSo7iMOGrGkev8Q4nhlTUIWjOSSkLCUqCCKtmfMLP4bMXaPO/wCoPZFCVyzJUGmqUqqpSEjM5GX86iRrZk1vGNw7+oEyWghKUiYo0ILly+Z0lwRl1DNlGkZPF+082cElSgEJSE5UpABIDZidCwFjpHM2j20jNx3D1SlFCxlIOVizFgKUiuBRqA16+Rf20FUpNHJ5bOdD6fKBIn3bOSDsPTmaxN2OgKUuTU3sdnGsIqUa6fP3SD98ARnTlvp0b1iWRxRLajSvvlByCgKpR0P1hRPKDUk+g/aFE0WdZwz+mM+ekrmq7lKqtedv8A8Iej5jrVMQ7Rf09XhpWeQszUBgUkPNS5bM6aLHkCNXqR3q8ZVlKISP0s4VamXnpFgY4sHGagHVmFQR9YzoKPKcL2XxMxHefh1GjgFSQojkk+LV+ZHOKWA4bKWtRmKUhi5Y0zJJFQUkBqgmPZEhS6szVI/KOhatOkZfEuESJgNChRNSlIfm7vcVdnpDUaymFHBK4ph0f8OXnUNVE6agrcmvSsa/CuPifNKAhRIBy1qWvm/KPDV35RW412Gy/wC5KeelNWbxgctFh9KdDplS8ZMk90JaWyqVmSAScqmOVQ+TC1TTWc2O2uzQ4p2qmJmFMpWRKSoKfxHNa9kgHTkIjw3iuad/7g5pagzLJOUAUcFTOSBUVrzihxQGarPlSlZHjCbFRq4LXe73qYfgklGXMpKXzEPmB0U5J5sfRUL2pXdivJ3acHLyskAilBShqG+RcwdUwZWuPX7Rz3CiZa1eIlKglIDMyUOMz9Dbn5RoYmcAUgJYHmW8x99gY1z5KRYxGNAFa9b157e3jNkd0Vgy1tU+EE33A8tKMTSKnEsAsutKnBIpZqsyWv5tGDj+8lrIyErF8tmNnqwoR6wnayhN+Db7WS5S0pK/CoVcMfCLZkgu1CUnkRqI5NK87S84CHYKZgmzEqBfY/aJ42bNmuZrIILF6HKa5irkMvrrE8LwyUpbqcBRoMru4JTlUHDOXL7Ue8DuWeiarBW4UEhMzOpAUAvw58pzMwKXNQPuLRvq4MnuEzFTpVEgzJaFICgAwSQlz4koNucVOIdlzMUJiES1AAZQ4CiWAOZJKWU4JYg1d9orYngcyQhR7tTqLq8KqDUZg7iu+4akXa6JaJKlSyQJalgC7kAkEmwa1X/zFXHLW6UJN38SdrtyN789niGDnOQ4BOjF7OKH1DQebNBIrlUC9BQEO4ppSIdDKX4Ir0IIIvtq294S+DzMzISZn/ICo/8AaA8WJ4cZk3BvQkilG92hcP4kQXcizczo2kbaevOGPBz6m3hMyVTWJBcEUINCDsQYGvGtaNviUn8WTNI8ZYFW6v7iaEt8hyjMV2eUR4VoUdgauL2juhr6clk5JbWn8TOm4xR1ixNwyGdC1qIDqeUQAdA4UaKNHLNzi3iux2KlIEyZLShKrPMlgnX4c2a2jaxdkYRHgUpDzA2ZZUpQcBmAPhA5MbNQUg1NVLp/odGno46Ok7NYPAoweedJy4jKxM0KOYjVMtfhIdrA3rGXj58tZJlBKQBl8KUIBo7+AX5l4BiZpFS6qcybWc/SITx4Q5IY6BgxpXz5bCOFztuzr4pKkJSnHR9Ora+6w6pxN0kUepFeg1pWEiYRYjn8/XeAKmOac3qeVAOpjPmhhkzAoljVnfyPy/mGyUAVqOvny6RCQSLsCbMCzV2c6aDTzAVr8Jq9Tct5ufOKoRZRVKszUU4ZujOOg9mGTiRldgK1899dorhq5dST52p5xI6bi7kuQG+d4ToOh1pJuMwN61ZtKXgZWRQBxah/f6RGUAAcrqDgvYt5FqRGUlT1U7OXD1dhVPrBQWWAlRrl+kKJDFNRSq6+E/tCh0ws9iStJOUfFVm5U3bV6/doL3I1vU/lY8usCKAC+atdAfMqLtQ3vWGmTLNswpR60BNYzRq8FjDpSZS1El3Io9gwqG0B21iviZjpAqA7/CDUAi7CrG20QOWiipgBWpJL/qDMQxfU0B3hpOLSpyHTZnFSAbhzS21Cd4BlnKUy+8BGRw76AtqTy5bc4yeMdnEzlZpYCJg8RH66M4v4tK/tGvipITJSoOMwKnBBFbKA0tq9oq4UgfEGNzmbp+V2P7hjaAX5nm80KCimoNBVmUKBzShcKAH+INJDFkggEpAAZgT4c3KrP1Mdf2k7MjEJMyUyF/F+VlLBOUbAkhn5vo8clhzlJBDBDBi4Lk1BD0UDsaFIjVPBFZNTCKBU4OhJFtWAB61PnFjBTMzEKJLDKQ5BdyWGzH6CjVzcLinmFI+IeF6ZXLHwtYhJs2vlFzBlykHw0SVMSwJSkkdPFf7tCZRoB0kZgCk+gOvSz+sZfGilSA68pIUHYFRSyk+HcjO5GtNoJxviyZRCaE5baJcEgq2HzjnsRxMzmLpoet1fIHyZtoyeokJozcIRLAAU4dQSCkt0pX4RQOWbk50sHjAlAKWL0B+Kp1GbUU90jOl4VapjeHKWc0cO9GehFC/SLi5uVKlEMEA0Gl2FLeVKxSlaM6Oo4PLM1IPfqQtMwLJd8wo6C+hAVR2Gago0buKx6pTKT4wWBQkeLqkuA3XbUsI4vshxjv5K1O5lqKagOQwY5QGS/IXjbTiFKBdRYi2YjXX9ucVVdmiyrK/FZUieCvuiiZVil0PQgZvyuxJdnaIzuycopzomJQVC8wpKXFzyNLVisykT/EpkFQJy/mJIN+qf/wAxq4niqh8JZ2tq7PY/WsQsuh0VOH9mpSkNMCV+Ki5c0qDkPQOGHIvp5U8X2KUgNKOcVcKDH1Arrbf1PhZSzMdc2YxdgFqr1zGo18o1UYldCCen36iNMEcbOVwvCpmVSkhxRw4obORevP8AxROMyXTlURt8LF/CdyOVjHff6h4fGAx0bRw9DQ1PzjE7SHCLBOVJnJFGOV2qyvy86h/WM5Uh8TC/HHELAmFrgEvlB3v6xnlQqMza9G5c6RZXNGXxhIIuvKlLaAOgAFN2Jc0FTGYvEjxLUXINEhmagLga1ueUZ8pN4Jk6VBJ3EUIyj4gWBcbuHcvZn84FieIuCK6gt18L+op0ihjZss5hl8WV3Bo9xyekCkyilAd2erEV/SRGvBPL7M7LMnMhSkqICia1uainJhFpE8hJYHqbG1PrfaM9dSkvUt4n+HcH1PlEUoYspTA1LHewbz+UJwvIrNQYxRS6QFNR3b3eDYmcMgLJe1ah7hydiYBwhMuWpJUCQCw1u9egH2iXEMF3sxgsFAU7CjEhgE+usC/M0TFLmZiySS7uR+V60PqKRM5mdmylq1J8NARfmOhguFw8uWSlKaipaoFQSAFbi0Z0yeVLy0GZTlIDCj3IuafSJ4eEFhpuJNUpoUim1QLgW+zwSTiihTOFKIdgxbkefKIIDHPlUHKQRR2A5aPSBImqQtkSjlsQUi1ix9fWDglgLLEzFAFmeGgiJSCLDzJf/wAoeFfzKPdsxOoKQ4oa7Gnu0Zs2aEKIINfQ0uQdS9bPaCAeIDMqorR2L/qu3nprEJ0tKQ4BLCxOZnNQHtoXhpGzYNQZJSNTTRlX1FiDys20QSsm4B9c3mRpyPntBJxCQ4cBtTQihLjY7WaGTiD4SUpKiXJZwepGmwN6xVkklElhlJFGDlmBqBVwHr+2jmQHqtLCgAI8h6+7vLFDxFRZyAWSCGYVo+wexFBSkOpwHFn0cv0Yb0eATDokBIIFKEgUpoQxvHLdquHEDvkpJFO9A1bwhR5NQ+V46fATsyXLgj4VeEli+uur9TEFrBsp6VIA9WNG/mGnTCjzzBpAIQQGqNQHJFcrbAnq0WuH4wzEOCxUl3NWKSX0qTUEj5s8G4pwiV3qwlSwoMSAQGAykMQMxoQKeZpB8FwwZKJVlA+GtBpcCmt7k840eUTecnMcQwCgxIKnOUkqzAulwSE1Zv8AMDXw9KQoBkt8ZFBYhj8hT7x1uN4XLmMFlSaixAsKOGa/PWM6fwaXmIzqKdEkpoQfiswP7RKgqJZzczElLJQnM5AvWxc3pWnpWwi5MllctSFEOphdhcUfc0G/rHUYDg2FCay0k1AK3UbWzKoH/ekFxGClNWUlPMMKXBoWv+8CTA857BzpkjEkKQoS5iSC7hik+EuzOCCnzMdPxHjycrSy8wqPiKQpICWDEZq6hxzizjezyZnhC1gGjhx/5O5p8vTm8X2Vny82RImByS1C9Wo9Q3Pe7wNSl8gulQWTxBalNMIzVcbhIYmlgX96G/15KTkIq/q71o7dI5tMyYlWVg7upgzA/lsw0J2eNzg/DEzCFFgAQzmhLDMFXcsdb06jFwkpWNSOxws4FIy6gEfet9W9OUDPEUpWxbO9v3I+/KKWLxCJWZi6i7Bz/wAo1ADcmf0jHGN7twAS7FTuyjuAahq+UU20XyNHtJjAZCihgUrGYF84QS7hrszttzEYnDcEmakrmjKT8KlOSoAgEEUAHO4r57f+ny8TLAmFlnahYGgqKUodYHjSEJlyQCkitLFTOCBS9aWPWsOsWQ3k53HzjNQtATmVmLt4diwFgSGbyjFQFJLLSqWcrbZiOo3D8+do1ZXE1FeYDKEknKU3ru76W5coHi8WqYSVBBqS5DEOB8BvSp8g0XFqODLsrCeUrVLWzKdiGyqVV2UCzOd6WpGfNUQPiL1PR/vpBJGFdOZRJzX2Afn1PrDjB0BBzLYNUMC4YWY9DF4sQbC4PMgKUstmFDv+pzpy5GHxSwKgpKqOKM4/SdQCLc4f8STLZhXxLdwSAS5SLC2nN9IpmX4iGSDag8qdQ5eB5GWk44H4UjMTVrHXytETiFeLKGOrAN5e7xCTh8jjNQG4rVtObfSLCsQE0Jpo3RgSedohpJ4QFvh+LKkV8PMfEWAAfyF4sT5CQp0kPQO9wSTX50a27Rk94oNQi+vo0XsATMyBxm8THagZxrbnWFdDL2HQFUVSjBt9hXox0+ufipr5UpJqOm5Dlm0IJ1aCJUkTHKqA+pAG9wNbPDYvEoBUkFmKVEgGiTUpchnbIA3pAly7G2Uil6j6D7wojNxOYkiZkeuUqqIUV7fzJs9Z7BcdOLwqSfFNSci6qDkMxVoSUkHWu0dOhKkvLW7N/aSPeX58oUKM5r71HTF4JS1qBUkgFmd608y1mgWIlMS7tYAMwYWqHFXrChQlkcuhlJSUgkgOKEvpowDNp6bQDFSAoN4izEZTlLpqXL1Aclj6Q0KGAycflUAHrZqMbHXo0RnYzuilgogqCW8OZyQK1Ao411h4UAPqx5uDQpRUQMxGYt8TWYkjZhQwOXIQ7ZmF7Ggdqten1hQotMxTsJNMsFkKBNvhKW3JuCKWiviJ0p0lSND+VJBP1akKFFUNsCJyEsUpAOwe1CB7a0VsUnVyMxNHd9TZqcufooUUSBWsuwUbPYVF7+/OBTpiq1LgnXah9DChQPAFfEcFTPGZaQFJclY8K22JA8Q5GKyuBrlS8yPEBU2FNaHk1PnChRnJeSqMbGcQzArJoqj6Mw8+XnD4DFpLuHAyqexoHYhmoOuvWFChdEsHiZwrNBUpQq4OUB1bHqzho7fHHvJebu0rWUFKVKAYZmLp/MCGPNwIaFGem+TyNHnPFsCROUoDws2jZmvvqSIycUSEMoVUHTXS1eb/ACaFCjZGbAS8LXK5UCgkMWqyiC2wao3eLCZ4EtAQBmJJ5AgFjW5b6woUaMCZwbAKVo4YX8L/ABG35WpC/DqICyQAWdgKUUT1ZIPyhQolASmSkplAsPERlIepAYkhqB9OkI4Y92S1AQh38y27k8qKHMBoUUAD8cMrEVBqeVx8m9Itnh86WpKgKrALZhRhmAfbKxhQozeGNZAYyTmcgskAAk/mUW0GhNXgciaspqHBIDUqaM/88oaFGjQg34BGpL2pam0KFCjO2O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6" name="AutoShape 6" descr="data:image/jpeg;base64,/9j/4AAQSkZJRgABAQAAAQABAAD/2wCEAAkGBhQSERUUEhQVFRQWFxgYGBgYGBcYGBgWGhgYGBoYFRYZGyYeGxsjGhcaHy8gIycpLCwsFx8xNTAqNSYrLCkBCQoKDgwOGg8PGiwkHyQsLCwsLCwsKSwsKSwsLCwsLCwsLCksLCwsLCwsKSwsLCwsLCwpLCwsLCwsKSwsLCwsKf/AABEIALcBEwMBIgACEQEDEQH/xAAcAAABBQEBAQAAAAAAAAAAAAADAAECBAUGBwj/xABAEAABAgQEAwYEBQMCBQUBAAABAhEAAyExBBJBUQVhcQYTIoGR8DKhscEUQlLR4Qdi8RUjM3KCkrIXJFODohb/xAAaAQADAQEBAQAAAAAAAAAAAAAAAQIDBAUG/8QALxEAAgIBBAECAwcFAQAAAAAAAAECESEDBBIxQQUTUWGhFCIycZHR4TNSgbHwFf/aAAwDAQACEQMRAD8A5KusTQYcKHrEhIL7gx12ZUTxEpWQEmmzvzivKXSDrnUyg02O8BQKQJifY7ViTe/2h+6LOQ0IDeHY6DrxaSllIq1CHGwFIrCY9IZV/domkQrEIjW5h3hqfvD5vbftBYyQmbwQB4CEmJgEQWMgtFeUNm0eC9771hFIOrGHyJoGlbUbzggXETKOtoi0VYBigHWsQVLIrfnDRJK4XIKBqhQZRBiBl7Q+QqGCokFnYRAwhBYEgPZh2iDxIKgsCRiLQs0Pn3/eDkFDJDGJCIiHI9/4h8hUMV7RJJiJRDMYrkKgyJpTBxiusUwuE8XHUaMpaafZd/E84Xfnf6ftFJR84YKjT3mR7KLven20KKWcwoXusftoCRtEwtoGkc4kPKPPs7RiATf3ziQ6e+kM3KJGm8FhQ4O7RAv6+UTHWElDn2BAmIiDD5YkE8/l/MMEw7ChFHrDQ6kXiK0EC0FgTAO8JyIiE+/fSJAe/wCIQx6e94Sm0hb+/laF5/KHYDBZhd5yhJUx198oYr2gsQ9D7eHyjQxGHro3NiIdgIiFmiGaHzHT36QrAJniDcjDAndvSEDBYUJ4bNWHz7l4Yqg5ComF7wzwMKp/MO/ukHIKJvtCMRUYi/u8PkFBM0LNAiTvDgkX/mHyCgohQNJ5xqYbhaqFUulC4mAUNbf4h8iWqVsz80RMXsRIlhiHD6Ekn03gE6YXoEpGgAFPMhz5x0R0pSOKW70l2/oViqFBDMPL0T+0KL9ifyM/tul8/p+4PvdwffIQ5mDaBv7aJAbj7fWPNtHrkkkc4ln9vER7rCbYfKv1gsBwekOlfL6QFRqfl796RJD3cb+/OGILpb6REJ69PfusEZg9b/fe0Jia0LNs9aWv6PCsKIZYjyY+m0PmD+/lF+ThEi5JPpCcqGot9FBB0r9+sMZnv5xpTMCgmpUOn86RBXDv0qJ6h/oIS1EP25FEP9784ZPXX3eDzMGoO7fP7iBlLUceResVaZLTXYjzEDWlJqH8oKW3hMOT/aAAOTY/IH6RI+nT+YmEnan36w6pXVh9OcO0KgJSOUR8x76wQoI0PpEc529+sFhRJJ6wxf3fzeGKz+kw4Wf0mABO0O/pECs/oVv8J+0RK+R+n1gAkeny9+xCENmOiTDhJ/SqCwofoYgrEAM5Afej9Hv/ABEEzOcXZfE1AZcxbYkkN0trAMr96InLlg/nHm4+gMG/GA/lQdvCn9oLLXLWayR1yU8x+zwWgohKwBNc8rT8xrytGvN4+ZeVE2VKIyhIEtRCg1PhUD9ozl4CX+luhUPvClYRKTqRsVU+kO/JM9JTXGSLp4jIXYrRyUkFubpenlEP9MKv+EtC9WBr5i8BmykE0QkbM4PmzP6QA4JO5HzbpG8dxNHmT9J0n+Ftf98xzwed+gwoMgLak+Z/3J+6oeNftcvgR/5T/u+n8mYpq6EdKae+sRQGI5+nL238RTNNaD966xMOd2duXP025xwHtUSSrXUPz91pA0qfQluVtnrF/h0xCS8yTLmA6FeQ1s5Tq5duVLx1GDn4Mq8XD0yrVWta0UpZagNtGJrzhXQmnVnDqm86vUGkMnEWu+rbaed47ud2jkIdMn8KLghMqV6PlqIqr7ZTU/DMCWtlShLdGTHRHQlJWeVq+qaenLjUr/L+Tk0FVgFOdGOtmTBUYNTh0THJoAkueQGtrDYx0S+3mIAcT1Pt05s0D/8AUbEuP91Rbdj9of2eRK9Uh/ZL6fuZ2HlBNkqBrXKSaXc8oSZw9jaNVH9Sp+qkm90pN76QZH9Q3DLkyFB3Yyk33oLxm9rM3j6tpLHGS/x/JjiaGofrE0zxcNGyntbhFfHg5P8A0uj/AMYsJx/C1s8hUtnqlTu++Z3jN7aa8G0fVdu/Nfmn+xiLxOYMpiOQc/WKypCXolLaeED5Vjqk8F4fMAErETZZ/uYj0cQdP9PUqbusYhXhrmS3ipzNL/zGHtSh4OuO70dX8Mk/8o44Ilg1Sn0EVZuFSfgOXq5+b0jscR/TrGJfKJUwf2qbpRTRi4vs9Plk95h1pbXK6fW0CbRo+LMUcPW3hyq6KZ/I/vAlBYuhQ8qRqBQ1HyiaV7NDU35DgvBiiaesLvOfsxqTig3SknpX5RVXhk6JPzi1JEOJV/EHc+v1hDGKFlGCKkbJPqYiqRSwHQn56Q7QqYvxynufTWGHEVHV/KICSN/rvEhLHuv8wckGQgx6tW9BBhxG7pHpFVChbd6M3rCSxDuz6bekFgWBxFOZOZDpBBUAwzB6jM1KaxuL7QYQJ/28MzkuCEnLsxAD03ruTHMmXs9Pv1iAHOu0Jqyk2jfn8Wkn4Ut0SBobH3eIInJVYvqzh/Ro58l20NXF4Qmctb8+XvWJUK6Y+fxN9axt79YCZ41Hz/eKWF4iUlj4kgfCSbcjofXpF2bipChTMlWxZQ8jSKTrDB56HE1J1I5kOPlEgXsQYq9yDZQggwg/V8o0x8SVfwDd2YeGCT/8ivU/vDwuXzLoxP8A+lQD4cO+2aab7kISPrAJ3aWcT4Ey5dABlSVEMaMVlX0jNxUgy1qQWdKiksXDgtQ6iB5o9KO30+6PKludX4l1fFp6rzVgf2nJ65AHiuQ5dRJO5JJ9TAgqHCo1UIx6RzynOXbLicWQGctC/FGKmaHzQ6MPbRZOIMLvjFbND5oKDgix30P30Vs0LPCoXBFoT4mnFRTzQs0KhPTRpy+IKGsX8Nx9abE+sc9miaZkKjGe3hLwd3ge3U5Flq+sdNw/+qC7LY++ceQGcYnKxpGsZvSi+0KMNbT/AKc2vr/s90l9qMFiP+NKll6klIva/wDMDxXYzBYgpMpfdD8wACnFGCST4fm7x45I4uRvGxge0Sk1CiI55baPg6I+obnT/HFSX6M7vHf0qmCsiahQ2Iyk9CHD+kcnxHg83Dlp0paGapDpc2AWPC/nG3wrt5MT+Z/lHXcO7dS5lJgHQj2DHPLQlE79H1XQ1HTfF/M8oUsGBlD2+Ueu43sjgMY5ylClVeWooL8gPD8o57in9J5iHVhp3ebImMk3sFJ8NtwIyo9NTvKPN5mEb4T5NSAvVlX+vSNjifD5khZROQULAcg7GtCKGKSyLEcqiFZWCtlOofnEEkVt1/n1ix+HTs3QkfSIKko1JgFQMJJJ9+6mEU8hfy3+8SXJTuYHk5+XswWKhKPX2dvvEAL1v70vEw3TzpDJI5Q7CiLe/wBogUqq9Rz/AGguUe6exDd3zg5CoCVUasWMPiyh7kaeItfnA1Sz/gkPzrAlI5+R16Q7Do0/9T/sV8j94UZZPMfMQ0GR2S7VLScZPyswWRTUpAST5kE9TGU8dXiuCBFJgJWpOdlIUkGuW7kZnIoSCxeMyZhyApwGFLBg9QHjs+2RhSo4ntZStmPCeNpGCEwhCEuTmLuEgAB6vYeloryeEOMxLJ1NKGlOtR5RUN9Bq3j6ky2k08Gc8O8XZ+EyF5ZC9K6HS14hisOXzAUPr6RpDdwm8dfEzlt5RWSq8J4aE8dNnPRKFEXhPBYqJQoi8O8IKJ5ocKgYMOIBUEBh80DeHBhWTQRMyDInRVVEgqEyXFM0ZOKIjSwvFCI59K4MiZGbOXU0Iy7O64b2jUiyvK4jtODdurBR9aj10jxyRiiI18Jj4ylCMuzmjPX2rvTePh4PeMPxGTiAAoJP9qgCPJ45/iv9MMPMCjLUtC1FySc4qSSK9fpHEcN42pFjTaO54H2vdgqvI3Ecs9Fxz2j29p6rp6z4zxI82472Un4UjvEEBRZJdJBYjRKj6RhokVYkgP69do+jsyJyCHcKDUoQ40Oh5xw3Hv6V94oKkzQL5s4qXqGKQNSTW9Ki8c9NdHspnlK8GP1H1pbaBqlNY+X7AR0XaHs1Nwq8i6hnBZnDsSFeWsUOH8M75eXvESmD/wC5QKqAwLhjUU1hX4LwY/dNp9R9ftAwOp9842eKcGVJXlKgohnKQpg+5b1OlYy5qy5FKe7fKsMGkAbd4cH3Q1hwk6t9vWImXz9PX08oCSRUeu9BC747B/k0JTEG/ow+YaA94DT6H+GgALmO4HvpCgQT/b8iYaAKO04zxpWRaC9KFNXAcDxaVNRagjmsabgKDkDQFNdudflADOWlSkKOYghyAK0FQWSWagYaPFRQSQTmAKSDmzCtagjp1byjnm7NFSN7CcPZCc01CpinypDAmj1JICRpX9OkNjZ0wOlQKWoyhW1yk1GhHR4y/wAQoKBSQAauGfkArT+OsKdi1XUovcksq29P5jJ5fRXjAk4FwpWUg5k2+o5G383lIU6Kp1uanfaAY2ZnCSxZgHatHqQX066Wi1JmpDAl2YMW5MSNm90jZzpEcclPEYNS1EsA50FzT5wJfDFM6fFu323HON8TMq8q5QUhgpgpeYJ6IL/CC17VjS4xxaSEpMuUiZmZgQcwYPRmUdo6obrUSVNY8HPLbQd2cPOwqkEBQZ7f5gTx3PZ6TJKld+1GABNCSGYb3+sdOvASUjKiUgf/AFpL62avQ0pHTDeWsrJhLaZwzyaXhSoOB/MQmSimhvHR9pOEzJM1S0JUZKjmDAsh6kK/SAaA7NsYpLkia7N1ezMDCW8qVSQpbT7uGY8J46Xg/ZmViEKHeqTNSaBkkKSSkBk0r8T+LSL3Ev6dlIIkLUpaClJTMypzFQcFChQUeh/Sa6R0rcab8mD22pXRxphPFjiXDZkiYZc0ZVhnDg0NQQRyitGqd5OdqnTE8ODDQnh2IJDomRAKhNWJJotomRZkzmiikwZCozZzzimbmFxnONnCYxmIMcrIXGrhZ0CdHlbjR8o9B4H2lUghzHfcO4smaOe0eLYefHRcF4wUEVp9OkZamin96J2en+py0pe3q5X+j0LjvZ2VikNMSMw+FeUFSav4XpHjXH+yk2SpYmSl92CplkDKQkirijHMGG/QiPZuEcWE0Mfi+sP2g4InFSTLVSrgsCyg+4NK6MeccMo2fWxkpK0eGYTtFOTmR3yqpSHX/uBISGTlMwKCfLQB7RX4hPM4gzC7BhQADyDB+d6CNjtj2S/BqSJkyWAoEoyFSbGtFE2fye9o5yfOCAQpqfSIvwbJoqT5bWLjW/0EAA1FPl6wWatvhAYMKelSSICsqq4US1txq3sQyWSzM7mmm/OK6gxBQgFtTp5a3gy+juxremkCKnb99X6NFJiGXi1E3PkafWFE0rTqC/I0h4LHklkIJsWABJqN7G5dxUwVKswzOkgEgj0pbkIoqGVJCnUdQNndszMGGl/lFqZJBd05UUNHBuOZFtKRyNJPJYQ4UKUADkVX/qSKENahHSsVp/gJSCRY0OjgH4g12G9Yv4KckEDKWZm1AVlYEC7h68hGdiFeJ/yGqTsSkKIV6n3fXgmsCtGpg5qD4SkZTckMRV7Newi7w3BoM1OZRyAkZSKEOTTLWlmP+caTNKbgJpm0ZmpS/LenrrcL4bOWl0pWUu4IGVw4o5poQ/PWIz0UavGpslau6/Mmqh+VzvV7aUYHnEOO8EQcHKXJUh5ak5lB/ElWZxWtHSB0UNos4jstNmLCgUJsKlROnUn/ABSC8Ywply8qiljchEwVDF3csHFt4vkxcTkUyEpKdACLFj5kHnesaA7VLkzVZT3gmMoJW5ypHhoxAD010FBFrhPZ9OISRNmEMxSykuQxJck7flZzfSLSexcxKCEF/G9CpBICnSCKhnAPraJS8h2aKcUZi5E5E8ywoAmXRgzu6WcghJFddRGL2u4SlMwTJQCULuAGCV66airdY10YL/hKmIMtcvwgAlm1qm4J+sWe0EozZCkpZcw5VJA5HewoTrGlWiXg43gOJTKmOQV5UukAhPiJ1VyFfOOvl9s0TO5/Ke9ZeZ6I7pairMLgq8LGvi5xwOOSoNRaSCcwaobmWakE4biyiYmYWAQqjAswagFbDzdoiMmkFJnd9o+zErFpK3yzMqciw5cM4C0gVAt+oP5R5riOGTELKCl1AkMK2juuG9tTOLFkMCQQXCksHSt9aPRrRjcfx6RMzJDZiAXDDMUhjm2Lg9XjqhuJRj93JzamhGbt4OXmSFJ+JJD7hoHHQTkhYLglmBqGDh2vf94o4rhrJLDUNYkhhWnu8bae7vElRzz2rX4cmbE0wMpYtE0x12mrRxyVOmESYMgwEQVBiWYSLMtUX8PMjOlmDpxqE3UIk5NSDlhI38NNjTkTY5WTx+SLr+RbzLRdl9pZTsnMv/lD+b29YuLrs83U2etJ/di/0PQ+B8TYgPXSO/wXEgtLmlhHiEjtEgOwW/MN56w6e2hExS1JUpNAmWVAJBSTVYbf73aOPWcbuLPpfSo7iMOGrGkev8Q4nhlTUIWjOSSkLCUqCCKtmfMLP4bMXaPO/wCoPZFCVyzJUGmqUqqpSEjM5GX86iRrZk1vGNw7+oEyWghKUiYo0ILly+Z0lwRl1DNlGkZPF+082cElSgEJSE5UpABIDZidCwFjpHM2j20jNx3D1SlFCxlIOVizFgKUiuBRqA16+Rf20FUpNHJ5bOdD6fKBIn3bOSDsPTmaxN2OgKUuTU3sdnGsIqUa6fP3SD98ARnTlvp0b1iWRxRLajSvvlByCgKpR0P1hRPKDUk+g/aFE0WdZwz+mM+ekrmq7lKqtedv8A8Iej5jrVMQ7Rf09XhpWeQszUBgUkPNS5bM6aLHkCNXqR3q8ZVlKISP0s4VamXnpFgY4sHGagHVmFQR9YzoKPKcL2XxMxHefh1GjgFSQojkk+LV+ZHOKWA4bKWtRmKUhi5Y0zJJFQUkBqgmPZEhS6szVI/KOhatOkZfEuESJgNChRNSlIfm7vcVdnpDUaymFHBK4ph0f8OXnUNVE6agrcmvSsa/CuPifNKAhRIBy1qWvm/KPDV35RW412Gy/wC5KeelNWbxgctFh9KdDplS8ZMk90JaWyqVmSAScqmOVQ+TC1TTWc2O2uzQ4p2qmJmFMpWRKSoKfxHNa9kgHTkIjw3iuad/7g5pagzLJOUAUcFTOSBUVrzihxQGarPlSlZHjCbFRq4LXe73qYfgklGXMpKXzEPmB0U5J5sfRUL2pXdivJ3acHLyskAilBShqG+RcwdUwZWuPX7Rz3CiZa1eIlKglIDMyUOMz9Dbn5RoYmcAUgJYHmW8x99gY1z5KRYxGNAFa9b157e3jNkd0Vgy1tU+EE33A8tKMTSKnEsAsutKnBIpZqsyWv5tGDj+8lrIyErF8tmNnqwoR6wnayhN+Db7WS5S0pK/CoVcMfCLZkgu1CUnkRqI5NK87S84CHYKZgmzEqBfY/aJ42bNmuZrIILF6HKa5irkMvrrE8LwyUpbqcBRoMru4JTlUHDOXL7Ue8DuWeiarBW4UEhMzOpAUAvw58pzMwKXNQPuLRvq4MnuEzFTpVEgzJaFICgAwSQlz4koNucVOIdlzMUJiES1AAZQ4CiWAOZJKWU4JYg1d9orYngcyQhR7tTqLq8KqDUZg7iu+4akXa6JaJKlSyQJalgC7kAkEmwa1X/zFXHLW6UJN38SdrtyN789niGDnOQ4BOjF7OKH1DQebNBIrlUC9BQEO4ppSIdDKX4Ir0IIIvtq294S+DzMzISZn/ICo/8AaA8WJ4cZk3BvQkilG92hcP4kQXcizczo2kbaevOGPBz6m3hMyVTWJBcEUINCDsQYGvGtaNviUn8WTNI8ZYFW6v7iaEt8hyjMV2eUR4VoUdgauL2juhr6clk5JbWn8TOm4xR1ixNwyGdC1qIDqeUQAdA4UaKNHLNzi3iux2KlIEyZLShKrPMlgnX4c2a2jaxdkYRHgUpDzA2ZZUpQcBmAPhA5MbNQUg1NVLp/odGno46Ok7NYPAoweedJy4jKxM0KOYjVMtfhIdrA3rGXj58tZJlBKQBl8KUIBo7+AX5l4BiZpFS6qcybWc/SITx4Q5IY6BgxpXz5bCOFztuzr4pKkJSnHR9Ora+6w6pxN0kUepFeg1pWEiYRYjn8/XeAKmOac3qeVAOpjPmhhkzAoljVnfyPy/mGyUAVqOvny6RCQSLsCbMCzV2c6aDTzAVr8Jq9Tct5ufOKoRZRVKszUU4ZujOOg9mGTiRldgK1899dorhq5dST52p5xI6bi7kuQG+d4ToOh1pJuMwN61ZtKXgZWRQBxah/f6RGUAAcrqDgvYt5FqRGUlT1U7OXD1dhVPrBQWWAlRrl+kKJDFNRSq6+E/tCh0ws9iStJOUfFVm5U3bV6/doL3I1vU/lY8usCKAC+atdAfMqLtQ3vWGmTLNswpR60BNYzRq8FjDpSZS1El3Io9gwqG0B21iviZjpAqA7/CDUAi7CrG20QOWiipgBWpJL/qDMQxfU0B3hpOLSpyHTZnFSAbhzS21Cd4BlnKUy+8BGRw76AtqTy5bc4yeMdnEzlZpYCJg8RH66M4v4tK/tGvipITJSoOMwKnBBFbKA0tq9oq4UgfEGNzmbp+V2P7hjaAX5nm80KCimoNBVmUKBzShcKAH+INJDFkggEpAAZgT4c3KrP1Mdf2k7MjEJMyUyF/F+VlLBOUbAkhn5vo8clhzlJBDBDBi4Lk1BD0UDsaFIjVPBFZNTCKBU4OhJFtWAB61PnFjBTMzEKJLDKQ5BdyWGzH6CjVzcLinmFI+IeF6ZXLHwtYhJs2vlFzBlykHw0SVMSwJSkkdPFf7tCZRoB0kZgCk+gOvSz+sZfGilSA68pIUHYFRSyk+HcjO5GtNoJxviyZRCaE5baJcEgq2HzjnsRxMzmLpoet1fIHyZtoyeokJozcIRLAAU4dQSCkt0pX4RQOWbk50sHjAlAKWL0B+Kp1GbUU90jOl4VapjeHKWc0cO9GehFC/SLi5uVKlEMEA0Gl2FLeVKxSlaM6Oo4PLM1IPfqQtMwLJd8wo6C+hAVR2Gago0buKx6pTKT4wWBQkeLqkuA3XbUsI4vshxjv5K1O5lqKagOQwY5QGS/IXjbTiFKBdRYi2YjXX9ucVVdmiyrK/FZUieCvuiiZVil0PQgZvyuxJdnaIzuycopzomJQVC8wpKXFzyNLVisykT/EpkFQJy/mJIN+qf/wAxq4niqh8JZ2tq7PY/WsQsuh0VOH9mpSkNMCV+Ki5c0qDkPQOGHIvp5U8X2KUgNKOcVcKDH1Arrbf1PhZSzMdc2YxdgFqr1zGo18o1UYldCCen36iNMEcbOVwvCpmVSkhxRw4obORevP8AxROMyXTlURt8LF/CdyOVjHff6h4fGAx0bRw9DQ1PzjE7SHCLBOVJnJFGOV2qyvy86h/WM5Uh8TC/HHELAmFrgEvlB3v6xnlQqMza9G5c6RZXNGXxhIIuvKlLaAOgAFN2Jc0FTGYvEjxLUXINEhmagLga1ueUZ8pN4Jk6VBJ3EUIyj4gWBcbuHcvZn84FieIuCK6gt18L+op0ihjZss5hl8WV3Bo9xyekCkyilAd2erEV/SRGvBPL7M7LMnMhSkqICia1uainJhFpE8hJYHqbG1PrfaM9dSkvUt4n+HcH1PlEUoYspTA1LHewbz+UJwvIrNQYxRS6QFNR3b3eDYmcMgLJe1ah7hydiYBwhMuWpJUCQCw1u9egH2iXEMF3sxgsFAU7CjEhgE+usC/M0TFLmZiySS7uR+V60PqKRM5mdmylq1J8NARfmOhguFw8uWSlKaipaoFQSAFbi0Z0yeVLy0GZTlIDCj3IuafSJ4eEFhpuJNUpoUim1QLgW+zwSTiihTOFKIdgxbkefKIIDHPlUHKQRR2A5aPSBImqQtkSjlsQUi1ix9fWDglgLLEzFAFmeGgiJSCLDzJf/wAoeFfzKPdsxOoKQ4oa7Gnu0Zs2aEKIINfQ0uQdS9bPaCAeIDMqorR2L/qu3nprEJ0tKQ4BLCxOZnNQHtoXhpGzYNQZJSNTTRlX1FiDys20QSsm4B9c3mRpyPntBJxCQ4cBtTQihLjY7WaGTiD4SUpKiXJZwepGmwN6xVkklElhlJFGDlmBqBVwHr+2jmQHqtLCgAI8h6+7vLFDxFRZyAWSCGYVo+wexFBSkOpwHFn0cv0Yb0eATDokBIIFKEgUpoQxvHLdquHEDvkpJFO9A1bwhR5NQ+V46fATsyXLgj4VeEli+uur9TEFrBsp6VIA9WNG/mGnTCjzzBpAIQQGqNQHJFcrbAnq0WuH4wzEOCxUl3NWKSX0qTUEj5s8G4pwiV3qwlSwoMSAQGAykMQMxoQKeZpB8FwwZKJVlA+GtBpcCmt7k840eUTecnMcQwCgxIKnOUkqzAulwSE1Zv8AMDXw9KQoBkt8ZFBYhj8hT7x1uN4XLmMFlSaixAsKOGa/PWM6fwaXmIzqKdEkpoQfiswP7RKgqJZzczElLJQnM5AvWxc3pWnpWwi5MllctSFEOphdhcUfc0G/rHUYDg2FCay0k1AK3UbWzKoH/ekFxGClNWUlPMMKXBoWv+8CTA857BzpkjEkKQoS5iSC7hik+EuzOCCnzMdPxHjycrSy8wqPiKQpICWDEZq6hxzizjezyZnhC1gGjhx/5O5p8vTm8X2Vny82RImByS1C9Wo9Q3Pe7wNSl8gulQWTxBalNMIzVcbhIYmlgX96G/15KTkIq/q71o7dI5tMyYlWVg7upgzA/lsw0J2eNzg/DEzCFFgAQzmhLDMFXcsdb06jFwkpWNSOxws4FIy6gEfet9W9OUDPEUpWxbO9v3I+/KKWLxCJWZi6i7Bz/wAo1ADcmf0jHGN7twAS7FTuyjuAahq+UU20XyNHtJjAZCihgUrGYF84QS7hrszttzEYnDcEmakrmjKT8KlOSoAgEEUAHO4r57f+ny8TLAmFlnahYGgqKUodYHjSEJlyQCkitLFTOCBS9aWPWsOsWQ3k53HzjNQtATmVmLt4diwFgSGbyjFQFJLLSqWcrbZiOo3D8+do1ZXE1FeYDKEknKU3ru76W5coHi8WqYSVBBqS5DEOB8BvSp8g0XFqODLsrCeUrVLWzKdiGyqVV2UCzOd6WpGfNUQPiL1PR/vpBJGFdOZRJzX2Afn1PrDjB0BBzLYNUMC4YWY9DF4sQbC4PMgKUstmFDv+pzpy5GHxSwKgpKqOKM4/SdQCLc4f8STLZhXxLdwSAS5SLC2nN9IpmX4iGSDag8qdQ5eB5GWk44H4UjMTVrHXytETiFeLKGOrAN5e7xCTh8jjNQG4rVtObfSLCsQE0Jpo3RgSedohpJ4QFvh+LKkV8PMfEWAAfyF4sT5CQp0kPQO9wSTX50a27Rk94oNQi+vo0XsATMyBxm8THagZxrbnWFdDL2HQFUVSjBt9hXox0+ufipr5UpJqOm5Dlm0IJ1aCJUkTHKqA+pAG9wNbPDYvEoBUkFmKVEgGiTUpchnbIA3pAly7G2Uil6j6D7wojNxOYkiZkeuUqqIUV7fzJs9Z7BcdOLwqSfFNSci6qDkMxVoSUkHWu0dOhKkvLW7N/aSPeX58oUKM5r71HTF4JS1qBUkgFmd608y1mgWIlMS7tYAMwYWqHFXrChQlkcuhlJSUgkgOKEvpowDNp6bQDFSAoN4izEZTlLpqXL1Aclj6Q0KGAycflUAHrZqMbHXo0RnYzuilgogqCW8OZyQK1Ao411h4UAPqx5uDQpRUQMxGYt8TWYkjZhQwOXIQ7ZmF7Ggdqten1hQotMxTsJNMsFkKBNvhKW3JuCKWiviJ0p0lSND+VJBP1akKFFUNsCJyEsUpAOwe1CB7a0VsUnVyMxNHd9TZqcufooUUSBWsuwUbPYVF7+/OBTpiq1LgnXah9DChQPAFfEcFTPGZaQFJclY8K22JA8Q5GKyuBrlS8yPEBU2FNaHk1PnChRnJeSqMbGcQzArJoqj6Mw8+XnD4DFpLuHAyqexoHYhmoOuvWFChdEsHiZwrNBUpQq4OUB1bHqzho7fHHvJebu0rWUFKVKAYZmLp/MCGPNwIaFGem+TyNHnPFsCROUoDws2jZmvvqSIycUSEMoVUHTXS1eb/ACaFCjZGbAS8LXK5UCgkMWqyiC2wao3eLCZ4EtAQBmJJ5AgFjW5b6woUaMCZwbAKVo4YX8L/ABG35WpC/DqICyQAWdgKUUT1ZIPyhQolASmSkplAsPERlIepAYkhqB9OkI4Y92S1AQh38y27k8qKHMBoUUAD8cMrEVBqeVx8m9Itnh86WpKgKrALZhRhmAfbKxhQozeGNZAYyTmcgskAAk/mUW0GhNXgciaspqHBIDUqaM/88oaFGjQg34BGpL2pam0KFCjO2O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8" name="AutoShape 8" descr="data:image/jpeg;base64,/9j/4AAQSkZJRgABAQAAAQABAAD/2wCEAAkGBhQSERQUExQWFRUVFRgWFRcYGBYYFRgYFxYZGB0YFxgcGyceGBwjHBYWHy8gIycpLCwsFh8xNTAqNScsLCkBCQoKDgwOGg8PGikkHyQsLCwsLCwsKSwsLCwsLCwsLCksLCwsKSwpLCksLCkpLCksLCwsLCwsLCwsLCksLCwsKf/AABEIALcBFAMBIgACEQEDEQH/xAAcAAAABwEBAAAAAAAAAAAAAAAAAQIDBAUGBwj/xAA/EAACAQMDAgQEAwcCBAYDAAABAhEAAyEEEjEFQQYiUWETMnGBUpGhBxRCscHR8CPhM2Jy8RUWJFOCkhdDsv/EABoBAAMBAQEBAAAAAAAAAAAAAAABAgMEBQb/xAAqEQACAgICAQQBAgcAAAAAAAAAAQIRAyESMQQTFEFRYSKRMkJSgaGx8P/aAAwDAQACEQMRAD8AiGjFAigK+vPBFLS6SopYFSApTSlpIFLWgBQFGKEUYFFgFQNGBQpWAQFHRxQAosAqFHFHFFgJpVACjiiwCo6OKG2iwCoA0Io4osdCTQilbaLbRYUJoqXFFFFhQkmipW2iIp2FCTSacikxQFCTSDThFJIoChs0maWRSTTsQktRTRlaKKYB7qFAUKdgINGtGaNaysqhQpaikgU4tFjDApYFEKUtKxUGKOhSqAoIiiilUKLHQUUIpQFCKLATFHR0YpWAQo4o6OiwExQilRRxRYCYoBaVFGBRYqEgUe2lChRYxBWiK05REUwGitJIp0ikxQAiKSacikmgKG6TThFIIp2FDZpJFLIojRYUIIpJpwikle/buTgfnxScktsFFvSCFCo46lZ/91P/ALJ/VqOs/c4/s19DJ9Dho1pMzBFLFVZPEWopQpANKBosKHBSxTYNKBoHQ4KVSAaUDSsKDo6KaKiwoVQAoqOaLCg4o6KaM0WFBgUIoTQmixUHQoTQosKDijFFNHRYUHRUKKaLCg6FFNFNA6BSYo5oqYUFSDSjSCaAoBpBoyaTQFCTSaBaQxWDtwcxn0J7cimXvFZmQw7Aex7kcY9ifzjmy+TCH5Ztj8eUyZatATOSI8mJ9c5xVf1G8L6siseSABugR3IBzFOiyxgExg/U8ZPY8il2enoqr6QDnE9jJ7c/oa8vJmc3cmeljxRgqiZw+G0H8SD138k+0EQO3fIOaFarTOgUbXG05EQwM9wZEj3oVj6hpwBf16kb3UIIEcbe4/4igwJI5X+HE09b0ltwCpwe6kED2mI5qpv3SgLKGEkyVEBsjtGDzz98VXHqyB/Of9QMJKAiGIOJUbXgA/MMT7VEM049MqeKMu0X9/QOp4J+lMCqZOs3GugLqNhAzvTBH8O7YRt9AQ3rir/T63coN5Ocb7ZLr6g8yoznBHvXdj89rU0cc/DX8ogGlg05c06wWRpEx+L0zKyIMjmKbFhuyt+RrvhnhNaZySwyj2hQNGKS6lfmBH1EUcH0P5GtORnxFg0JpvdQL07FQ7NGGpn4lGHp2FD4NHNM76MPRYqHd1HTW+j30rChyaMGmt1KBosdDlHNIBqVp9EzHisp5Y41cmXDHKbpIZpBarG70sqs4P0kkD19/wAqg3dOw7SKyxeXjyOkzSfjThtje6imkzRE11WY0LmimkzRE07FQZakGiLUBmk5VsaW6QUzTxARdxgnsDgdvakvqhaIULLHuYx794qLptQ9wsbiwN0LxJJyI9P5SRXl5/Kc9Q6PRw+Oo7l2KJ3GILRiSDBIAnb27jP86StskqII7x7cZ+v9alG0WztM+zDHoPmxj05nmoN3qy/vC2lBLwd5JK7AYOZGJ+veuFyOuiaikZXJ9JH05iYE8D1pF3WqCoJgs0AGSGJB8uJiYPOMVJt3JXInG7KlDA5wcjtj/es51Gyl5wxuMlzcr21BE2gFHfIA3T5o/rCux0P6/wAS6iy21NKLi7QQymRxBGQCIYMIgcUdDQ6GyVm1YNxWMk7WYboAIG4EgSOBihSsVGeXxOLr7AwS2do8w4llBGTgZaT6KBTOr65ZRtqhlHxH3G3sG5ciTGWBJ9QDFRfEfhl7LO20bA0HacAn2IBAOcZj1qjVKyjT2i3fRP1Os+Leb4IPmON8M5wAMxg4wBArZdLX9xtzqLjC4y7syRMTtjvz2Pb6Vjui6xbV5XORmYHqIxUjV3LRW463G3uYVGG7vksZjjjGCcAQKbe6GlqzoWm6krlG8u7bJdfKwk8epPM/9Jp99ZJIDncSAC67ZjtuCwxicenoeOW6Lqty0wYGYDBQSYBbkgT/AJNSLniW80IXfbgNDZYTJzH1pi77Oq2dQ+AwMETOCBEct2mTHbHIqb+8Twcff+feuY9L8X/CaBuCAELM+aIAJM4Y89xj71r7PiEBGZHRXgGLkQJ43Z7kc8+vvam+mQ4Ls0vw+5I+/wDaqXrN21aG64QnuBgH0I7k+i5zWd//ACJqbZ27UBGDtnP3DfyrP+JevXdYyl/KqxCKPLPG4kmSYxXoY8OVNNHLOUGtmjHXLfrS161b/FWLt5gCfzx+vFa/pf7Pb90Eufh4BGN8g/8AS3969LJkx4l+t0ckcTl0iQOsW/xUv/xe3+Kl2/AC2yfiXd0dgpgd85weeeJ71O1XS9MlvcdKGUyAUcFgBjMuJM9xPqY4rjn5+FOlbNl4kmiv/wDFrf4qUOqp+IVG1nQdIhO579pu9t18yyYkjaSVnEgmpNnwKhyzuBg+mD/zMg/lT99g+3+wvaZCRpb3xPkBbMYBIz79qv8AT9EBSS3m7jsPyOfrTOg6O9tSluyAgiGFzztOCWBX6/xD+lOabVXkUC9acMdzeUF1CgmNxDMQdoE85Nedn8+U9Q0jqx+JGO5bY6+kTIHlYAGMceskzFP6GzgEE+nqCfsYpf76s5VpXP8Aw3MD1ygimG6tpj5yyrBEmAuWwGMAGCTE8GD6GuGWVy7Z1KFaSJl7S42mVmCSpBP9QfSDP9arNdoGUhhLgHzKAN8EQSpBX1nkmKtRrUbh0aBmCv2MU1ftPypM8CCABzlg0iMdhOannQ6KfTdMV8ByrA7QrqVlvTcTBPH1mj1vQrltC3zAAnAY5E4MAx6zxFUPifxXf0t4W7V6RsBcEBlJYk95PG3g1T3P2iallKlkOCMr2P3j9O5r38XrTgpLpnmTjjUmja9P6K1y2jl7fm/A3xFH1Ycd59IqVa8MsZJYAZzGMGK5j0Xq2otsy2GYtciFUEkMpkMgHBGc+hM1uej9Q1hX/XuncPKAFXdMz5iPJOeIMSODU5pZcW20VDHjl0iR1HpXwh/xFJnghuxEkxJAqD022sF1hS7GCLhJI4nOBx249ak3lwz3lyTkQTImOxIZj6DPvRm0iqFYkTnzBEgchRwMYA71w5M8p/xM6YYox6Q2NJ6ghmkbvcHH1xH96WlnaqgGVHoe5mOMH6e1LuaVlyMjiBOMgccD9aJdwAX4eMTwp55kHbgRAGfaseRrQxe1WwFipOCQRk9omB7xiqPp/VrxVnZCVeF2hlDCcTmJbPerzqGqkeW40M4ClQnrwGJAyWjnO3HaYj9HJh1LLc5uMSC9wg4QmMdwGMgY5ApaAharqQtmBtbbtKMxLbWO6CfVjOBAMetRB1co5tiwPjEjfAAjcCgyy4wB80SM+tWPUNPpklGGwMTCgjaScgtmdwIMBTOfeqvqPVbKlkFy6pZgZQiF78MMQf0A4iqols0mm6mzAyFYqxU+ojs0CJ/vQqJYKuoIZmHqWtg+pB3mZBJGMfyoUrQaItjrTKWS+y6gf9G1gDgcHzA7efao6+GtLrOD+7XFxtXYyNtjIiDGRzBz7U4qOz3VdAFUBkbfJJncfmCkgAxPAgimrBRr82Ta3p5TtLssR3UYBHrJHrEisWl8G3Yux+ygEn/1SnEwEz9xvp9/2Tr2vE4/D3985+n61ZXr6BgyhgdwLFcAkDyj1jHyjHM96tH1TkxAg88xHqTwMx+tZuUvsqjG6r9mAVCfjEEKTBUQT274/Wsr1Tw7d0+biypxuGVmJia3nWLN0sSjIUkFy5dAY8z/AA2CguBwRv8AUYq06b1+1eVA6WwhUqBJYMygQBKgERGPpzNPlJb7FSOQfCPbNPfGv3j8JULM20BUEkleJAy1dybQ6W6F32kMZClflMQQYxIn/Oaf1OiVEiwqWiFIWFCqcRDRkg47zIHpVRy0+iZRtUcgt+FNQLIZkff3TY8gZ5MRMCee4qrfTNPv6Gup6Vb6qovhnOZa2HG0kmS0YUAcHMgEk9jUeIvD4vAPbKhpJLZBOMA+0z+X2r1PG8+v05P3OTL4+riUfhtdAi79Uzs+4QihwAB+IwA0+xrol3xXoLkOb9qRnaxAbGcj+9co1fTL9gw6sM88r+fFKtdTuiJJP5Vtn8d5nzUrRnDKoaao7LoOuC4Zs3EupsLbAw+KTu5VpCgCe9Wc2zB28jIP5+YcTNcd6N42vaYhFtWfhARAX4bmREllGT7manXfHl92PwwlsHu7PcP2GBXnvxsidUbrLDuzqV9bbsGZFYrIBIUmDmJI4kAx7UzrOsWFBF17S9yGdRz7E1yfU9W1Nz5tW/8A8ALX6oASPYmjtqFGCpJMkkSxJ5JY5Jp+0k+yfXiuja6TrvTbbP8ADvKJYPAdtoIxCeg9ROacf9pGlHa7gmCqFp95n+tYG2zSfN3qQrOf4v5U34nEXuEzbXv2l6YDBdz6fDb+tNJ+0XRlg5R94EA/DeQCQSMSDwD9qx77vxfy/tTSAzz+g/tU+2+f+/0NZjaarx7oLhG/Ts/oTZXH/wBs0lPHujSSlu6Psv5CbkAe3FY67cb/AAVG+G7HCk/bNJeMn2P1y98R+NdLqQFuafcB8rEhbiz6MrccczxxWX6f0k3vkB7mTxA+2eQMetabo3hEswa+CAMlADwPxnt9BJPtWpPSxZLOilmjgHCiJhbcgCYgACc812Rzx8ePHG7f+DPg8juSoqekdFTSoO5YHe8QRgMBP4BnHqc1bJZLJKkEsfLIA2rxBzJ/XmlG6vw/iQyckgicgZDD8h9qZ6P1dbyF1DopwDEIY9O3r2+9cM8jm+TOqMUlSGjqlJlg7KdyDbMLBncQBuk/iEgR2o9T1y2iqBtcMpIypBUCckj6/cVIU207yxGPMxnO6VBJM5mRUTUaFXm4DsaGDbdpkBgc8iMd5ifWs3sordV4itpCkbFcEEMQqyY3RJEc/KduTxmkKp+GSlxirMuyJMLtGIg7jkxjPfij6j4bt3Ax1Ds0wTuI4XjCAAEbmE9+MjFUp6DeRgVuWgiDclsbwDjhxDFBGTBMlhxVJCsu9BpgF2Xk/wBMZDPtjkEFoIMnn8PvnBanUyFa2zAl4CLt3dpG1VgkAclp82azF/rmrXcWTfaNvzqDAEQCVJX0jGcE+oqVp+o2E2hECFp8gdoxxtmAcxP/AHquJNkvqOquKHJliyHaQLYkkzAkbh7DJ8p+lZPp/hnUXQWg2wPxyuPX5f8APtU/w7ftFNnxtpL5RzuJiB5P4R3GJOPy1Ol64p3kC4dgLk7UKFY73J4xEj0zxV3Somr2Z3RdHYoMr97gU/cESKFT+qdV073CT8I+5S036yP6/Wjo/sKjKa3xQ9wXY3ecFQd0bVLEwFGBgwftT/grpfxHuP8AEKsq+WOSWMSScf1zI4rN7RUnQhldShgg4nj71jJa0ars6BpOpohK3UllhCrAFgTgAbj5pgZ5wfpWhsa8EbY3HnasA+vyyCO/Puawd/rh3qNVbUFGDIVWUwZ3AhpgnPcH0p/o+p0gcsdQ+92MuVZSEggDH5kz6VhRrZtNZYGqQWzu2AAvtJnaV+UGD3OfvUV7Loq2raoqW9pG4+XBAAbBI5k/QetUHWPFJt/DXTXjdOyWaBAIIOARjvj2HvOd1fVNTfdZuEH+EKSoHvz+pppCs6Z06/dDrwAee3yQCVkbmBxkRGMVJ1ti7eZkV0UrhRgk8EMTukAAzjOayXh3XaoEjVArbUKQWXbndAG7mDtb1Ex61tLdxkJO4ETKgADHdTmT/wBXafapb2UQ7VsWEu/EEw/mjzBvKPecDaIMR94qrPXbV5cbnTyqdi+VfaACwxmCIAE4rSavW21RGYDz+UAb9u5uQxAgDBALDtStRCwwQABcMNm7OIk5/wBvWquiTD9c60wYWtNbW9cZVLgK7naQCCFyDI79vTNU/UdEUeCoBwIXgEASInGfWuhXNX8C4/bk8MxmAxJIWAoHc+se1P6jVpcKMyzwQSmDBAgkysZIkx7V1YM/pSv4MM2L1FRy5bJ/CfypwaV/wt+VdQ1Gv09uFcJb3AkRbtlhGc+QyO0+Wn7+ktXdoIJU+bHlSJAiUChhn1xjjJrv96vo4/av7OU/u7/gb8jTqaS6eLbflW36votPbkgqIw+57pII7BVIgRHIqLZ0hYA2r9qDwpNxZMR5fPOfTORBp+8/A/a/kzFrQ3iY2NP0+3FSm0Vy2AXUr6boE/nV3d1bWH2iyoIw53kcwYPZTkGCD9jSU1J1N0Slgk4ks9xVAEwYuACcnt9Kzl5TfwUvGX2VWkstcbag3Hj+vMRxS71lrb7SqlpgjcuO+fet3f6rYs2sPbAA/gjJ9Ao5qk0XU7JufFi7bBPlDKVQk/xbp85zxwP1rB+RJ6o0WCKKXXW4SUMsTCz5UOJwTkx7Cr/pNxbGjOourblAGbbyVJwFJmW4ET3GRmpGoQE7UFtFEF24BVpkK3Emc/yxVVrukrfvMBetlVGLaDcTkSIBAA7fSaylNyNowS6LPQdca46m3p2YYN1g8NaLkQp3BQ/ldSQs7YPMVf6Wxask7UVSxHyoADyclRkc5PrUDpr/AA7YXYLfllPMWExJBYlj984qbobpcEnAnyfMCw/5lKjafoT9uKyTKaFarSo8i4FAiYPoP51QWtSH3KoKpOA42oQIIPl/haSRknBx2Fr1DqK273yIWCj4lxoGxckBieAc/ka4/wBS8Q3tLd1Fkou43SysCQF4CkKCQRtVRtmIwQcQ1sLo6dp79u8dsiciC8MNvlIKciJ4M9jil2hsZUG4khyQdzQByGJJ2kzgE5B9wawngu9qdSb134iqJRXTayq/lMsrTCP/ABY7xW2vXA+0w20q2xGJ/wBTEGBuyYE9h5iec06oE7K/rvT2YNAN2xsE20dg0gTI/FkDAjHrGW7HxX04Sz5N0Su6fhgcBcAsTHEiIMmntXfS2jJhtlqQi/wiSvYhgSAcbpnEiaj2NW90D4SMLZi0zNCXLbQRxcaWKsQflJPrIkHKgod1ekcFFchsSrPAJJxBRWBP8s96r7nTbNstcdQxIjYLaCIAIZIAM8mROZ9Ko/GHUmsOqq9x2WQ/xGckiZ+YPKrO2B6jsRBe1jm5bF27eCpcG5GIk7o3bBteAPN34iJ4qlbJtfJlh0+21/Nwqpcnco2kScEDtBjv960ej014Wblu38K/lhmEcBhkuvEkTBBnB5HE7pWitoDc+G4DRuaQMHIb5vKsQSIzIxFK6rq/h7bwuBW2mbaXG2wJbcsAFgYHMjtjNU3sniYK9eZWIB4wZjkYI+3H2oVfHpNy6S4s/MZyyKc54LA95oq1r8mZm9s0AlWNjpbv8ik/Sl2ej3WbaLTBomIIgep7AVyuSR08Sv8AiNETPsc0g3T3ArovSPCapt3Q7MsMpgrmDxB4I5odV8AW2G62fhEn3KGT6cj7flXN7iFmnCX2c9/eAOx+xqRZ6qQwIYgjgwMf5xVxqvA2oSSArx+E5j1hgKqbPR7juUW2xYCdoU7o+la8oSWmFSTNFf8AGdxYW2/xFIEl1g4OV2A7TOZ+tSm/aIRaEWv9QEA7mJRhGWOJk1m//KmpA3fAu/8A0YH8ufvFManTvbbbcUqw7MIP51mow+C7b7OqeHvEX7zZDsBbfkIrYYAwTJgCSIAJ7c5rRae9bvjyMGgyYhlx2YZEzHocTXCPjHaVkhZmMET6+1WfQvE/7vxbVuZYSHJjyzJ7e0SPzppEyR1bXXrVssBE7TugExj9PpWH8QeI1lLKF1I2MDDWlAbuwLnGFJY/iPpmj1/jG9dUqFW0sAQoOB3gkyJxPrFZ83iCSCZxBkz+dXGN9kN8TpV/ol1ryf6jtNtPPatMbQ2knapIEglp7ySatr3QCpT42qCKJhYW32Pyg4ntPOaR4Z6ra11qdwS+oBYKWXI/i2nBE8xPOTUzxB0Fr7BnCQo2lgoZ9v4obHrK++DWifwR3sft+HLLIRAcYYMLib3PdSdmAMcHuayQ0RN1h8IWwh8zh7T7MzwWWSB9a0Git29IjJZe211gDlAkT+ITwcifWsb1D4l5yYggmSoVlJgnEZ9MCauKsTNTY0Fl2J/fVZyJAIUSf+beWBH2NFe/Z+zgML4JGQNo28yYIjHP+1c3uhgYzI5EcfUVrvDHiG9pbDBUNwscYO1I7sPc47cVTTXTEnZrLnhU27c23KOGJlLe584hd13jvzNRrvg65cXc2of1O8cj0+aR3xNI6L+0Vrji3etAMSANvM/9JBY9vlrVanqC/BZwrkAE7R5XOMxNZttMZiuo+JltsdK6SieQMNl3dCjJUjaO/f1qX4T6NpgxvWHLvBB3goVnttAA/nWf1XSbb3N1lVVu4uXmFzI53bgSfpNa/o+mW1bNxV1AYLBtly8xmEDcz24+1XKq0CLYoZBYiM47H0JxPArN9Ts6lLm618S7JwBCW0U+5bt/Sr3R674yEtbZSPmS4ACPtJxTXV9QVtFrdxLRjDvBX25I9feoVpjsh6oZtNc/4w3bRv8AmPcECd4GCB7c1m9f4KDao3TaN22Vl13EFrm7bhg8qeGJOMHHpE/8zXlvK925p7pEiB8P4gHcKRx/WPpV94d6rduBrl7aovErYIZSx2nK7fYk+8DjANU04iuy66J0tFsqmn/0Bl2UAOxbGWZ+e2MSCOKY61pe7ICDcKsciQwI3MSYVYDAjOdpn1j6zWN5CQx2lp+GUGwssZLEMvIYFREROJm1/fwCoc70AJ3kSQVGWMCGHbyj9JiGx1Rz/rd29ZQ20DhwFVWXYUdQ0MnmIklVWF2ydrcgmtF0nqQu2bbJdWfhh2XyjZIEDYBCjuCsfL70rU9It2r19lt3GvEEIzn4luXG7/S3+SN3ZuDTvhy8t2zZDSWKbWdRtQMQSVAn+GQsjOB2oD5I+vaxq7LI3w2n5mJC7TJyGAJBBVhmJzMTVU/QDaXbat712l4hMgwMFvMYgsCSvzROAae67qv/ANiC4zsYFoggW4PmJ7zPae57E1B6d1m+byi7YNxjPnwCFAH8TA91JwcxjvNU0rFqyp8NLqrWp+G5YIzN8w5IBMoondI7L2JyBReKNeiO1vaZUlhuWRMtAAJlBwIBjnBkGtlf6Ai3xqGLI7OFHlZ1O5ViEJEMYA9MD7u9R8K2vi7rxe6YDQ4hV3SABB88RlZ9PWlyV2KmtGR0+qs6tQ99LouKBbO0bh5ROTtOc/yoV0L9x/Adi9gqoB9gePtihVckFM58/XtjEpAX5fKO/qAfXbmPWrboviDfAIEHBmO3oJ5xM+9c9W8Cck4zg9/6VZdM1D8jyjsxifrk/Spnii1RUcjs7Bo9keUAY5x3qWbExif8/SqXw7YRVTdcDOVnzMpY+4E8Z7Vfi4JAnMSPtXlSg06SOiyK2n8xMVGTQsbkhQAO8ZMZiYmOPyq6Q08tYyTKUir/AHY53ZnETj7YqF1Polm9bKXEBHYj5lb1Uxgyf+9aH4IPIpI0K+lQm0yrOGdb8MXLF0ptZgSTbYCdyjvjg+o7fSqa7pCDBkR616PXpqek+9VvW/Bmm1X/ABEhvxrh/wA4Mj6g12Q8n+ohpHANreppr4bE12cfsl0u4E3LxHpKCc+u30x9q0HTPCelsAi1ZSe5Yb2/NpjjtFdC8iPwZyjZy/w34C1Trb1Fl1tnkFt6MCD/ANEEEdxI7V0PUXrgFtWYM6jzsoIWfWJMDkZ9au9Zc2jkSZge4j+9ZDU6x0neIkFgdrsuO5KrycmDBgA03Pl2KMSc6W7rEkBmCw/mG0An5trYJE9iO1Z7qfSzpkMcGQxBXaTxJUwQ09xUzpvW7du9sJRXdJcwVZoPADBTMyc+ma01ywl5doZLsFdyTCxjmJnjHPP3q4yoTRyfQ6e9Zf4uxntMs4IDcRzBkCo9nqrAS1xyu4+UMRgnOR3NdG1fh20pb4RCzuhAdwUiCwCqYLf8voZjGOY9VRbbbSGDK5DBgo8wiRAPr/2rqhNSZlJUavoHW9DaZSvxlYGCxd2WPcSIE9oNdKsstxOzqw7iQQf51xboPTTeYf6lu0u8LLA8xuhQBEwDgkTXSuk2dRpwfi3PipHla2Hc7RmYAwI/7+szpdMFbJN3wnpC0/u6zPbA/IED86tRYQWyiqqggiB5R6TjilW7F65bBtgEngsGAI9TjFS9P0Zyg+LsV4ztO6D7YqNsLOQ9T8J39Le+M9xNkz5blxnP6A/f2rW6Hr+nvyrXAxgFQyiRtGYJ5zmTnmtdd8K2L2xrqG4UmN2BnmVH8qsdF0izYxZs209SqgGOYkCT371a2ti5Ucu654NF62x0+mLETJACLI/9sHzMfoIxzWD6zpHsBLb7htQNtYEEFxJIn3x9VNehOvdWtae0124cAwB/EzHhR/mK8/eKetNqr7XCAsxtQcAAnE8nnmrVgn8lavivU2ysvu2kkFgCxnaIJ5I8i8+nvW/0HjaxeA8stndbRCCACCCFJMxu+bmVPHFc0exMA8/5/StH+z+4LN9nXTXdRcXj4ediEEEx6kkCTwDUOIk3Z0jVuGtMzhXt4JRpDg49jn2xnHrUDSa61ZAFpDtZt4tqoYCYE+UYHB/PNTem39Rdt7mUaeWwhXfdKkLLMdwUHzcRPY0nTaG3ZuBhIYD5t2XxwwmMxIHaeZmsnd6LRmdR1N7uoD3kNsDI3oV3AMFIEiDiYn0rVC/clCbasig7286iABDBSDwcwrZFHfugwS/lJmDwSP4TggyDxj29KXrLxADKA3BguFGdshWiBjjgEnsDIJOy0qIq3V3YdbZDgF1ZVllwQAZjcB8sjn2p/wCKAZJJmfMIPHoWM/zjbTNzql1lHwNM6liRNwpbgRJjLGZ77fanEt3DbhyXIIhYG6G5kgAEjax4Wdp45qN2AoakQPiG5ugfLuiO0bSQKFVvU+rm1dZFtu4HDNbueacyIU47c8g0KuhWjjiXCsE9jMR+s/5xUz96DQBc2kmO8D3x/OtXqfAyI4Q37ZYgttBkwIGSYk57SKY/8gkzsYsR2jH0DTHHv2rbmjLgxzwzqbyXNo2Pn5oBicEiYbPt2Brc2b16Cdyf/H+IdjJX9Pr9ay2n/Z8Afm7f5jE/71a6TpLacEm6yqvowCheJ83lHr2pOn0WtF/c1t0yFQMInsRPIxMkcZqRb6s6kB0me6k+3Y+me/aoGn1YiS4by8z9f857/Sl3CCAeVIE4wcH1PHB44niZrKUIyKTaL/Q9SS4AVOCMchpkj5SOP51NDcxn09+axtvqFslAHAdoIXzbvMCQD6ZnmP0q103VWODI9dw4/L+prml46fRakXrPAk4xn/BSDdBjzRMj/AfvWe1msdzKvBUSUgknvgDkngc1VPqr63UuNPwrc3NoXbnaw2sZLQZ7jOKzXjFcjaNhSQZ5IwR9oyfyqDo+s7iEKgGAThxknAG5RIgfnVbpfF1u45tlpDYXgR2j3n/OaudPpArby5PljaCYjGSeTEQPqfWqWLi+hOWtkDxBqBaQXHcCMqP4mnlZ9PlbGfLVL07qK6pYts2YDlYBQDuFMyc+9XnWeiWtSoW5uCqSFhgIYnkSKrukeC7Olui4ly7gEwSu3iMkCW5mKtQJ5MTqOhokpbvPbNxg967M3mA/h3yIHAAgiARGautO+mAZBtEnc0GGJLTMgzFV/U7Ny9abZshoKOGOQZ5/2rAazo+ottuaSAYmIH85jIreMLXZMmbfX6q5dbUKqIrnNhysqcD5nkquQcQDBgCc09ofAS6jT/8AqRaa6R5riSR9iT6R+Vc+0/UrikA3GVSNsoZkDsQDPatL0nxwdOQu/wCIsAEbYj29o7flT4OIm7NVpP2RWVXamp1KIY8iuu2A28idsgkhcjPlGa1en8O2xBMuRwWgccTESeTPvUXw54mt6m3KSCOQ0bh9vSrp2HMZ5q9PsxbkhWyBiPYVE1Vr7TxA/wA/WlNqpML+fv706g3LP5/WP96fZK0RZJxHHr/al205n1GZ96qOtdZKqy2du+QNznyr3zHMDt7ii0PicOvme1uAzBJWfQSZHFCZdMgeLui29cpCyLiSLbZAkTgg8qT3jvIPrxS94Zv/ALwLDoyOzRLKQAM5mMjB45rr2s6+upb/AEmchTDgEqDkDJHYbifmz6GmL+lUkKV3R8oYbhCjcMkwCGKkGeVOKfNx0y+NlbrvC+nYm58HcTbVNo+URtVXywyAAO4gGRRdJ8KafSoxVh8SGDO0n5tp2FQdpTjPGJq6IBJ8st8qvsJBAOMqNphswwHNEumu7GJCgMDttjaCnlACM4Pdu+3hojFZOTLSRBu31RtpZSSCEWAOFUGI4WPtxmsvr3uXb+wSIDTLCdvoGAEmAP8AtWz1VpiYcBYMwcqAI5wCVyYIFRNHorasGJgsGLrADBbZILd5HAx2IoToYwllhZtFPm2SVciGnaZIBzHmkACJH0MjRXUE7VBwVwSRM5zzA7T9PSomu10XDbuXNz/Nt83w9jbW8jAxEoMSY2xEYrKdR8RBLhAOAxA4OPT3+/8AaHGDkF0au5qFe98N1OzYW37mXz842EERtzxM96zPXvFItldqKLigS+97hJ2QZ3DBmDzyJ5NVg8Quzt5sMACfYAwCfv8ArUDXKt9QUAR+T5mYNzjuZ9K3hjp7MpS1ocTxreAjd+gP5UKrl6SQBvuqGiSIJj2JkZoVvS+jK2bxfFOksqqyHMAACWeIAEk+aZ9TNI6T4v8AjO8WSqL5Qd0liDkKoXJAkzwIJJFWP/hWnifhW1MDBVBmIyY9IPtPtVdqNJp7V34X7sGNwyyopIClgCxI4GeMDH3rjpG9idf4xsJvO7YysdnEtzmBOJGfUVijqtX1S6RuCoolslbNtQOX/Lk1r+s+HdCF3MgtktyGIn1MBiPeqnTJ8HS3UU3TaYq5dEgNn5IKzkRP88iqSpWQ7bM+/hhpeLoubRu8i3CWEE4kCYjsTE+uKphrLnG94I2xub5Z4+mBj2rq+i1NtUm5fO0SQNpW1EvCg7fMckzPaaq+m9F0+puXyGEW77eZSCHGO2do3FjIGZJFK62wcPoT4P6nddF3EqdwCs4BVyqAQJ8wMEEkHgk1K6f1i83xEdRJbybYKOoxALEkj0nGSD6VGc2rDC0C0oZUn5YMf8MkGBAA94qXZ1igSqhtrESQ2Qxkw0QM5n0pUmaW0X+n1qqcMzYEqchTIAYHbz9/1M0tepFGiQxnJHAHED+w9KzPxy8lHG6TCyc+0+uPv9qrreqe4/mUbRlwZDYPY/p9hTUQs6TprNm6fiC2jt2coDmPXHtFWpQekfSMc1m/B/U/iWWCqdyzAxJ5jMAfc1K0/V7otsz6d1g7YkmRnIgnPPFTQi1BIPaBnjgQO8R+tRLXiG1dcKjKGDMIk5gQ2O/OO1Tf3tQF3hobAlGKxBI3HIB7ZiqzV+DNK53Cbb9ijRmOY4HftUpK9jsd1F7J5BiFWSBmIECcfT1rE9e0bZJZo43GJ+kjBj6nit/03wmtu4t1b11iAQwYhtwPYmMR7RVk2klilwoUJEJtziSQ0kgg47TVx/TsTZw09JvXSBZW7cIgeVSe+OPvzR3dHe07RdRgwiQQwYH39e/17V3/AODsCgAbeBGOOBAqF1fw1Z1KzeTdtkAj5lEyQP1MGRzWrmZmZ/ZyrFx/pXJjc74FuJgDkFm+gxAntXRtdeVLbMx2qoJJgmB6wKhdG0djS2jtGyfMS3P6emaxfiz9oFs2rtgEPvWFI4IJGMZnBM+9Z8b6E9sR1Px/ZDkoHLKTGQBOOQBx6ZnFSrX7S7QtBRuD7QFJysxz/tXJdaWQTGCY+gmf5Vouk9BuWrLal1jajFA26SeQyrHtEmOTHArTgo9sfZaau+TN27dc3bm5SBMAN6L/AAmO/uardNat24AeEkEgGGOCeYx2/T61M6J0f96S5cZynwhuZjmSZbbn2EnvketYbUa5rhbPeBzETj+X60T+ios6DpvFentsFW3tU9uR8uWPI7n8quemeIEursS6bbxIOwM3JAhYgic5HY/bjl3UGBkz3HvitX4b0F0gXTbDJMlndVQR6g+bH9qycGXaOm6vo6ujt/EjKTuJUbojfClATJOY7Ajioh0bXfhnebIJOCylmIAllAPkI2k9h5sjtUL/AM2WwoUBWYGW2kbj7KSveI9x3qZoutllDOA6T3XzL9QefqP6zUODXY0yXrOlt8RPOzJ8xO4rcLAiRKiSCMxIgqIxxX6/XXC4DqRlhuQ7Sm1CQLgIO0EEndPIGYMU9f1N1We6hstaIWF8y3AomSGgyfRY7c1nruouamw4JthD5rhuqr7yeQIZYX5ewjABMzS4yHaKLxJ4hYW1S6bTXBMbSWIGRB3ZUyTI4NY29dnnJ55/zNO3viPeuILY3l4WAMCYGZwvBkmKVrPDV60WF4BdscEEESIOD8pzmO0YrtVJI522yMQ0SDPt3+lWXh8bSLxO1bZ8xYjkiPKOT34ngVGs3yqwV3fqQfWRmtR4a1c2obzF/NBMiZIkzgZgH0gYpz0gjtlXrNdrSxIt34PG0PBHrgd6KtZ0q+yoQVQqHYW/OD/pgwo+0UKj1ZfQ+KIY6p5iWz24x6xHp96iXtYbbqyea4QWvu3dW5SCeJUcDG0UdCq4pMnk6KPrWruOYx3j847/AEp7S+KL9gW1eLqDO1vfHPcQODIoUKT6oLJ/id01mmBs3G3K1verBgCHYoDMxIYk8H+914V8IHRKXLEvcSIHEBpPfOJiY+lChXNL6Nl3ZF8R9Ob5yqsCCSZIaM/lxx9PSsr+9FBAnbO4A5zkCP1oUKeN/A5/ZLs9cdQQuJGT3O319e/PrTZ6kWkEbpbdJOc8iYyMe1ChWplyZM6P1m7adQhgHBjB+/Yj29q23hy9qybgvMgtoqSxJLSzwpWAT+KZHpQoVEi47Npb0o2zzmBk9wPfjNI6l0sXbfzFMSGXkEesg7qFCsnLdB+R7pmnZLaq7B2GAwG3H0n6VQ9X8L3Lmo+MmqZFUgsmyYAInbBAOY596OhVPoldlpc0sQN542sSFLQRIg7cZAPf9aX0q5uZpAkNtPJJI754n9KFCpvRVCesuLlgorRcYEoIMEmQJ7c+9cm1fhzUfE8y+YkrMpEg54PbNHQqsc3VhJJdGw8OdPs2GZQGe6rbS7AckAEAdhP396s+qXRsdO5hZ7knbM4/C36UKFYOTlO2apJIpuodEVdI/wAJSu5G3kMc88jgwe8TBjua5JbTcJzJmCOYP1PuKKhW+KTd2ZzXRoB0JbAPn3Nt3KSvqPlP2mox6i6J8M8fMfeAKFCujFJtWyZqid1Pod/T2luuAoeCIYE543QfT0/2pvTdVuG0U3GBLx2ORn/OKFCtIy5bZHwOHrjgDkLIJE+kn+lXXQmbVOAzYCqNpnzbcxM4x/8AyKKhUy+R2aPV6Yo4ZXuL5cRsKgKBhgfmESI9STg5FH1bp3x7ZPlAgv8ADC7UJgw48zHccHP54oUKwTdmhXaboiacqLwZWMFIKtIBH5HI5/3pzV9KBV2s8u83GLMCBu5Cg7T37CC05oUK0btciK+AtV4e3EFVgRgbpjJPLAnkk/fgUKFCo5FU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460375" y="692696"/>
            <a:ext cx="8539609" cy="4478149"/>
          </a:xfrm>
          <a:prstGeom prst="rect">
            <a:avLst/>
          </a:prstGeom>
        </p:spPr>
        <p:txBody>
          <a:bodyPr wrap="square">
            <a:spAutoFit/>
          </a:bodyPr>
          <a:lstStyle/>
          <a:p>
            <a:pPr lvl="0" indent="457200" algn="just" rtl="1" fontAlgn="base">
              <a:lnSpc>
                <a:spcPct val="150000"/>
              </a:lnSpc>
              <a:spcBef>
                <a:spcPct val="0"/>
              </a:spcBef>
              <a:spcAft>
                <a:spcPct val="0"/>
              </a:spcAft>
              <a:buFontTx/>
              <a:buChar char="•"/>
            </a:pP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الخلجان والشروم الساحلية </a:t>
            </a:r>
            <a:r>
              <a:rPr lang="en-US"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Estuary and </a:t>
            </a:r>
            <a:r>
              <a:rPr lang="en-US" sz="2400" b="1" i="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Sharm</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342900" lvl="0" indent="-342900" algn="just" rtl="1" eaLnBrk="0" fontAlgn="base" hangingPunct="0">
              <a:lnSpc>
                <a:spcPct val="150000"/>
              </a:lnSpc>
              <a:spcBef>
                <a:spcPct val="0"/>
              </a:spcBef>
              <a:spcAft>
                <a:spcPct val="0"/>
              </a:spcAft>
              <a:buFont typeface="Arial" pitchFamily="34" charset="0"/>
              <a:buChar char="•"/>
            </a:pPr>
            <a:r>
              <a:rPr lang="ar-EG"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تنتشر الخلجان والشروم علي السواحل التي تعرضت للغمر البحري حيث تطغي مياه البحر علي مصبات </a:t>
            </a:r>
            <a:r>
              <a:rPr lang="ar-EG"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الأدوية</a:t>
            </a:r>
          </a:p>
          <a:p>
            <a:pPr marL="342900" lvl="0" indent="-342900" algn="just" rtl="1" eaLnBrk="0" fontAlgn="base" hangingPunct="0">
              <a:lnSpc>
                <a:spcPct val="150000"/>
              </a:lnSpc>
              <a:spcBef>
                <a:spcPct val="0"/>
              </a:spcBef>
              <a:spcAft>
                <a:spcPct val="0"/>
              </a:spcAft>
              <a:buFont typeface="Arial" pitchFamily="34" charset="0"/>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تنتشر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ظاهرة الشروم علي سواحل البحر الاحمر وخليجي العقبة والسويس ومن أشهرها شرم الشيخ، وشرم المية وشرم أرديمية علي سواحل خليج العقبة.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342900" lvl="0" indent="-342900" algn="just" rtl="1" eaLnBrk="0" fontAlgn="base" hangingPunct="0">
              <a:lnSpc>
                <a:spcPct val="150000"/>
              </a:lnSpc>
              <a:spcBef>
                <a:spcPct val="0"/>
              </a:spcBef>
              <a:spcAft>
                <a:spcPct val="0"/>
              </a:spcAft>
              <a:buFont typeface="Arial" pitchFamily="34" charset="0"/>
              <a:buChar char="•"/>
            </a:pPr>
            <a:r>
              <a:rPr lang="ar-EG" sz="24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تتخذ </a:t>
            </a:r>
            <a:r>
              <a:rPr lang="ar-EG"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الشروم أشكال مختلفة وكثيراً منها يتخذ الشكل القريب من الاستطالة، والقريب من المستطيل والقوسى، وقد توجد بعض الظاهرات الجيوموروفولوجية علي سواحل الشروم مثل الأرصفة البحرية، الجروف البحرية، والشواطئ الرملية.</a:t>
            </a:r>
            <a:endParaRPr lang="en-US" sz="24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1ADA4B31-D03F-423D-8CA0-90A2C9BB3AB9}" type="slidenum">
              <a:rPr lang="en-US" smtClean="0"/>
              <a:t>23</a:t>
            </a:fld>
            <a:endParaRPr lang="en-US"/>
          </a:p>
        </p:txBody>
      </p:sp>
    </p:spTree>
    <p:extLst>
      <p:ext uri="{BB962C8B-B14F-4D97-AF65-F5344CB8AC3E}">
        <p14:creationId xmlns:p14="http://schemas.microsoft.com/office/powerpoint/2010/main" val="4163943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DA4B31-D03F-423D-8CA0-90A2C9BB3AB9}" type="slidenum">
              <a:rPr lang="en-US" smtClean="0"/>
              <a:t>24</a:t>
            </a:fld>
            <a:endParaRPr lang="en-US"/>
          </a:p>
        </p:txBody>
      </p:sp>
      <p:sp>
        <p:nvSpPr>
          <p:cNvPr id="3" name="Rectangle 1"/>
          <p:cNvSpPr>
            <a:spLocks noChangeArrowheads="1"/>
          </p:cNvSpPr>
          <p:nvPr/>
        </p:nvSpPr>
        <p:spPr bwMode="auto">
          <a:xfrm>
            <a:off x="179512" y="105599"/>
            <a:ext cx="8856984" cy="618630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5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البحيرات الشاطئية </a:t>
            </a:r>
            <a:r>
              <a:rPr kumimoji="0" lang="en-US" sz="2400" b="1" i="1" u="sng"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Coastal Lagoons</a:t>
            </a:r>
            <a:r>
              <a:rPr kumimoji="0" lang="ar-EG" sz="2400" b="1" i="1" u="sng"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تنتشر علي قطاعات عديدة من السواحل المنخفضة مثل سواحل مصر الشمالية، وسواحل خليج المكسيك، والساحل الشرقي للولايات المتحدة الأمريكية</a:t>
            </a: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تختلف أشكال هذه البحيرات تبعاً لاختلاف شكل الخليج الذي تحولت عنه</a:t>
            </a: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بعض هذه البحيرات مغلق، وبعضها يتصل بالبحر عبر فتحات تعرف بالبواغيز، وتنشأ هذه الفتحات نتيجة الصراع بين نشاط تيارات المد القادمة من البحر وعمليات الإرساب التي تتم بسبب الإزاحة الشاطئية.</a:t>
            </a:r>
            <a:endParaRPr kumimoji="0" lang="en-US"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قد تظهر بعض الجزر داخل هذه البحيرات، وتتميز شواطئها بالانخفاض والانحدارات الخفيفة نحو قاع البحيرة</a:t>
            </a:r>
          </a:p>
          <a:p>
            <a:pPr marL="342900" marR="0" lvl="0" indent="-342900" algn="justLow" defTabSz="914400" rtl="1" eaLnBrk="0" fontAlgn="base" latinLnBrk="0" hangingPunct="0">
              <a:lnSpc>
                <a:spcPct val="15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قد تتعرض هذه البحيرات إلي التلاشي والاختفاء نتيجة تقطع البحيرة الأصلية إلي بحيرات صغيرة، وامتلأها بالرواسب وتعرض مياهها للتبخر نتيجة لشدة درجة الحرارة.</a:t>
            </a:r>
            <a:endPar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p:txBody>
      </p:sp>
    </p:spTree>
    <p:extLst>
      <p:ext uri="{BB962C8B-B14F-4D97-AF65-F5344CB8AC3E}">
        <p14:creationId xmlns:p14="http://schemas.microsoft.com/office/powerpoint/2010/main" val="2490552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67544" y="927304"/>
            <a:ext cx="8460432" cy="489364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1" u="sng"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السبخات الساحلية </a:t>
            </a:r>
            <a:r>
              <a:rPr kumimoji="0" lang="en-US" sz="2400" b="1" i="1" u="sng"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Coastal </a:t>
            </a:r>
            <a:r>
              <a:rPr kumimoji="0" lang="en-US" sz="2400" b="1" i="1" u="sng" strike="noStrike" normalizeH="0" baseline="0" dirty="0" err="1"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Sabkha</a:t>
            </a:r>
            <a:r>
              <a:rPr kumimoji="0" lang="ar-EG" sz="2400" b="1" i="1" u="sng"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FF0066"/>
                </a:solidFill>
                <a:latin typeface="Simplified Arabic" pitchFamily="18" charset="-78"/>
                <a:ea typeface="Times New Roman" pitchFamily="18" charset="0"/>
                <a:cs typeface="Simplified Arabic" pitchFamily="18" charset="-78"/>
              </a:rPr>
              <a:t>السبخة هي بحيرة مؤقتة أو مستنقع قلوي غني بالأملاح، توجد عادة في الأقاليم الجافة، وتنتهي إليها بعض المجاري الصحراوية </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السبخة تعني المسطحات الملحية </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Salt Flats</a:t>
            </a: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 التي ترتكز فوق تكوينات من الصلصال والغرين والرمال، وغالباً ما تغطي بقشور ملحية.</a:t>
            </a:r>
            <a:endPar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تظهر السبخات الساحلية علي طول السواحل المنخفضة المنسوب في المناطق الحارة الجافة</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 توجد السبخات الساحلية علي سواحل البحر الأحمر وخليج السويس، وعلي السواحل الشمالية في مصر</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تنقسم السبخات الساحلية إلى سبخات رطبه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Wet </a:t>
            </a:r>
            <a:r>
              <a:rPr kumimoji="0" lang="en-US" sz="2400" b="1" i="0" u="none" strike="noStrike" normalizeH="0" baseline="0" dirty="0" err="1"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Sabkhas</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 وهي سبخات تتميز بغمرها بمياه البحر وعادة ما تتصل بالبحر عن طريق قنوات مدية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Tidal Creeks</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 وسبخات جافة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Dry </a:t>
            </a:r>
            <a:r>
              <a:rPr kumimoji="0" lang="en-US" sz="2400" b="1" i="0" u="none" strike="noStrike" normalizeH="0" baseline="0" dirty="0" err="1"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Sabkhas</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 وعادة ما توجد بعيدة نسبياً عن الساحل ويغطي سطحها طبقة صلبة من الأملاح.</a:t>
            </a:r>
            <a:endPar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25</a:t>
            </a:fld>
            <a:endParaRPr lang="en-US"/>
          </a:p>
        </p:txBody>
      </p:sp>
    </p:spTree>
    <p:extLst>
      <p:ext uri="{BB962C8B-B14F-4D97-AF65-F5344CB8AC3E}">
        <p14:creationId xmlns:p14="http://schemas.microsoft.com/office/powerpoint/2010/main" val="716120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95536" y="1104419"/>
            <a:ext cx="8352928" cy="507831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ترجع نشأة السبخات الساحلية إلي توافر مجموعة من العوامل أهمها:</a:t>
            </a:r>
          </a:p>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استواء السطح وبطء انحداره</a:t>
            </a:r>
          </a:p>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رتفاع درجات الحرارة</a:t>
            </a:r>
          </a:p>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ارتفاع منسوب المياه الأرضية</a:t>
            </a:r>
          </a:p>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كما توجد علاقة واضحة بين حركة مياه البحر ونشأة السبخات الساحلية.</a:t>
            </a:r>
            <a:endParaRPr kumimoji="0" lang="en-US"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يظهر علي سطح السبخات الساحلية بعض أشكال السطح الدقيقة مثل المضلعات الملحية التنهدات، والخنادق الطولية، والقنوات المدية، والبرك المحلية، والخوانق الدقيقة.</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Rectangle 2"/>
          <p:cNvSpPr/>
          <p:nvPr/>
        </p:nvSpPr>
        <p:spPr>
          <a:xfrm>
            <a:off x="3675761" y="343405"/>
            <a:ext cx="1792478" cy="52322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ar-EG"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نشأة السبخات</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 name="Slide Number Placeholder 1"/>
          <p:cNvSpPr>
            <a:spLocks noGrp="1"/>
          </p:cNvSpPr>
          <p:nvPr>
            <p:ph type="sldNum" sz="quarter" idx="12"/>
          </p:nvPr>
        </p:nvSpPr>
        <p:spPr/>
        <p:txBody>
          <a:bodyPr/>
          <a:lstStyle/>
          <a:p>
            <a:fld id="{1ADA4B31-D03F-423D-8CA0-90A2C9BB3AB9}" type="slidenum">
              <a:rPr lang="en-US" smtClean="0"/>
              <a:t>26</a:t>
            </a:fld>
            <a:endParaRPr lang="en-US"/>
          </a:p>
        </p:txBody>
      </p:sp>
    </p:spTree>
    <p:extLst>
      <p:ext uri="{BB962C8B-B14F-4D97-AF65-F5344CB8AC3E}">
        <p14:creationId xmlns:p14="http://schemas.microsoft.com/office/powerpoint/2010/main" val="215701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DA4B31-D03F-423D-8CA0-90A2C9BB3AB9}" type="slidenum">
              <a:rPr lang="en-US" smtClean="0"/>
              <a:t>27</a:t>
            </a:fld>
            <a:endParaRPr lang="en-US"/>
          </a:p>
        </p:txBody>
      </p:sp>
      <p:sp>
        <p:nvSpPr>
          <p:cNvPr id="3" name="Rectangle 2"/>
          <p:cNvSpPr>
            <a:spLocks noChangeArrowheads="1"/>
          </p:cNvSpPr>
          <p:nvPr/>
        </p:nvSpPr>
        <p:spPr bwMode="auto">
          <a:xfrm>
            <a:off x="396248" y="1415657"/>
            <a:ext cx="8136191" cy="445583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5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مستنقعات المانجروف الساحلية </a:t>
            </a:r>
            <a:r>
              <a:rPr kumimoji="0" lang="en-US" sz="2400" b="1" i="1" u="sng" strike="noStrike" normalizeH="0" baseline="0" dirty="0" err="1"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Mangrow</a:t>
            </a:r>
            <a:r>
              <a:rPr kumimoji="0" lang="en-US" sz="2400" b="1" i="1" u="sng"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Swamps</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FF6699"/>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تقوم أشجار المانجروف بجذورها المتشعبة بالحد من سرعة المياه المحملة بالرواسب في المناطق الساحلية مما يجعلها تجنح للإرساب وقد أظهرت الدراسات الحديثة أهمية أشجار المانجروف في حماية السواحل.</a:t>
            </a:r>
            <a:endParaRPr kumimoji="0" lang="en-US" sz="2400" b="1" i="0" u="none" strike="noStrike" normalizeH="0" baseline="0" dirty="0" smtClean="0">
              <a:ln w="12700">
                <a:solidFill>
                  <a:schemeClr val="tx2">
                    <a:satMod val="155000"/>
                  </a:schemeClr>
                </a:solidFill>
                <a:prstDash val="solid"/>
              </a:ln>
              <a:solidFill>
                <a:srgbClr val="FF6699"/>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بصفة عامة تظهر في مستنقعات المانجروف بالسواحل المدارية بعض الظاهرات الجيمومورفولوجية مثل الشطوط الطينية </a:t>
            </a:r>
            <a:r>
              <a:rPr kumimoji="0" lang="en-US"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Mud banks</a:t>
            </a:r>
            <a:r>
              <a:rPr kumimoji="0" lang="ar-EG"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والقنوات المدية </a:t>
            </a:r>
            <a:r>
              <a:rPr kumimoji="0" lang="en-US"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Tidal Creeks</a:t>
            </a:r>
            <a:r>
              <a:rPr kumimoji="0" lang="ar-EG"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والبرك والحافات الحصوبة.</a:t>
            </a:r>
            <a:endParaRPr kumimoji="0" lang="en-US"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extLst>
      <p:ext uri="{BB962C8B-B14F-4D97-AF65-F5344CB8AC3E}">
        <p14:creationId xmlns:p14="http://schemas.microsoft.com/office/powerpoint/2010/main" val="2682056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915" y="188640"/>
            <a:ext cx="8460432" cy="2677656"/>
          </a:xfrm>
          <a:prstGeom prst="rect">
            <a:avLst/>
          </a:prstGeom>
        </p:spPr>
        <p:txBody>
          <a:bodyPr wrap="square">
            <a:spAutoFit/>
          </a:bodyPr>
          <a:lstStyle/>
          <a:p>
            <a:pPr lvl="0" indent="457200" algn="justLow" rtl="1" fontAlgn="base">
              <a:spcBef>
                <a:spcPct val="0"/>
              </a:spcBef>
              <a:spcAft>
                <a:spcPct val="0"/>
              </a:spcAft>
            </a:pPr>
            <a:r>
              <a:rPr lang="ar-EG" sz="2400" b="1" dirty="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 </a:t>
            </a:r>
            <a:r>
              <a:rPr lang="ar-EG" sz="2400" b="1" i="1" u="sng" dirty="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الكثبات الرملية الساحلية </a:t>
            </a:r>
            <a:r>
              <a:rPr lang="en-US" sz="2400" b="1" i="1" u="sng" dirty="0">
                <a:ln w="10541" cmpd="sng">
                  <a:solidFill>
                    <a:schemeClr val="accent1">
                      <a:shade val="88000"/>
                      <a:satMod val="110000"/>
                    </a:schemeClr>
                  </a:solidFill>
                  <a:prstDash val="solid"/>
                </a:ln>
                <a:solidFill>
                  <a:srgbClr val="FFFF00"/>
                </a:solidFill>
                <a:latin typeface="Arial" pitchFamily="34" charset="0"/>
                <a:ea typeface="Times New Roman" pitchFamily="18" charset="0"/>
                <a:cs typeface="Simplified Arabic" pitchFamily="18" charset="-78"/>
              </a:rPr>
              <a:t>Coastal Sand Dunes</a:t>
            </a:r>
            <a:r>
              <a:rPr lang="ar-EG" sz="24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lvl="0" indent="457200" algn="justLow" rtl="1" eaLnBrk="0" fontAlgn="base" hangingPunct="0">
              <a:spcBef>
                <a:spcPct val="0"/>
              </a:spcBef>
              <a:spcAft>
                <a:spcPct val="0"/>
              </a:spcAft>
            </a:pPr>
            <a:r>
              <a:rPr lang="ar-EG" sz="2400" b="1" dirty="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توجد في بعض المناطق الساحلية، وتتعدد أشكالها وأحجامها، ويتحكم في تكوينها وتشكيلها عدد من العوامل يأتي في مقدمتها توفر الرمال، وسرعة الرياح واتجاهاتها، وارتفاع الرطوبة الأرضية بمنطقة الساحل، وتوفر البنات الطبيعي.</a:t>
            </a:r>
            <a:endParaRPr lang="en-US" sz="2400" b="1" dirty="0">
              <a:ln w="10541" cmpd="sng">
                <a:solidFill>
                  <a:schemeClr val="accent1">
                    <a:shade val="88000"/>
                    <a:satMod val="110000"/>
                  </a:schemeClr>
                </a:solidFill>
                <a:prstDash val="solid"/>
              </a:ln>
              <a:solidFill>
                <a:srgbClr val="FF0000"/>
              </a:solidFill>
              <a:latin typeface="Arial" pitchFamily="34" charset="0"/>
              <a:cs typeface="Arial" pitchFamily="34" charset="0"/>
            </a:endParaRPr>
          </a:p>
          <a:p>
            <a:pPr lvl="0" indent="457200" algn="justLow" rtl="1" eaLnBrk="0" fontAlgn="base" hangingPunct="0">
              <a:spcBef>
                <a:spcPct val="0"/>
              </a:spcBef>
              <a:spcAft>
                <a:spcPct val="0"/>
              </a:spcAft>
            </a:pPr>
            <a:r>
              <a:rPr lang="ar-EG"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توجد </a:t>
            </a:r>
            <a:r>
              <a:rPr lang="ar-EG"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الكثبان الساحلية علي السواحل الشمالية لمصر في منطقة رشيد وجنوب بحيرة البرلس، وشواطىء الساحل الشمالى الغربى وعلي السواحل الشمالية لشبه جزيرة سيناء، وعلي سواحل البحر الأحمر.</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6" name="Rectangle 1"/>
          <p:cNvSpPr>
            <a:spLocks noChangeArrowheads="1"/>
          </p:cNvSpPr>
          <p:nvPr/>
        </p:nvSpPr>
        <p:spPr bwMode="auto">
          <a:xfrm>
            <a:off x="325907" y="3226236"/>
            <a:ext cx="8532440" cy="317009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كثبان أولية </a:t>
            </a:r>
            <a:r>
              <a:rPr kumimoji="0" lang="en-US"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primary dunes</a:t>
            </a: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الكثبان التي اشتقت رمالها من البلاج القريب، وليس للنبات دور كبير في تكوينها أو في تطور أشكالها وتنقسم إلي نمطين رئيسيين هما:-</a:t>
            </a:r>
            <a:endPar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كثبان حرة الحركة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وأهم أنواعها الحافات العرضية </a:t>
            </a:r>
            <a:r>
              <a:rPr kumimoji="0" lang="en-US" sz="2000" b="1" i="0" u="none" strike="noStrike" normalizeH="0" baseline="0" dirty="0" err="1"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Barchanoied</a:t>
            </a:r>
            <a:r>
              <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Ridges</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وحافات الترسيب، ويوجد هذا النمط علي طول الساحل الشمالي لسيناء جنوب خط الشاطئ.</a:t>
            </a:r>
            <a:endPar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كثبان مقيدة الحركة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وتوجد في المناطق الرطبة وشبه الجافة، وعادة ما توجد في منطقة الشاطئ الخلفي، وتمتد عادة في موازاة خط الشاطئ وتعرف بالكثبان الأمامية </a:t>
            </a:r>
            <a:r>
              <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Frontal Dunes</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pP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الكثبان الثانوية </a:t>
            </a:r>
            <a:r>
              <a:rPr kumimoji="0" lang="en-US"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Secondary Dunes</a:t>
            </a: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كثبان اشتقت رمالها من رمال الكثبان  الأولية المقيدة ومن أنواعها الكثبان المجدوعة </a:t>
            </a:r>
            <a:r>
              <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Parabolic</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والنباك </a:t>
            </a:r>
            <a:r>
              <a:rPr kumimoji="0" lang="en-US" sz="2000" b="1" i="0" u="none" strike="noStrike" normalizeH="0" baseline="0" dirty="0" err="1"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Nebak</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والكثبان المتحجرة </a:t>
            </a:r>
            <a:r>
              <a:rPr kumimoji="0" lang="en-US" sz="2000" b="1" i="0" u="none" strike="noStrike" normalizeH="0" baseline="0" dirty="0" err="1"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Lithoified</a:t>
            </a:r>
            <a:r>
              <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dunes</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a:t>
            </a:r>
            <a:endPar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Rectangle 6"/>
          <p:cNvSpPr/>
          <p:nvPr/>
        </p:nvSpPr>
        <p:spPr>
          <a:xfrm>
            <a:off x="631687" y="2745393"/>
            <a:ext cx="7920880" cy="461665"/>
          </a:xfrm>
          <a:prstGeom prst="rect">
            <a:avLst/>
          </a:prstGeom>
        </p:spPr>
        <p:txBody>
          <a:bodyPr wrap="square">
            <a:spAutoFit/>
          </a:bodyPr>
          <a:lstStyle/>
          <a:p>
            <a:pPr lvl="0" indent="457200" algn="justLow" rtl="1" eaLnBrk="0" fontAlgn="base" hangingPunct="0">
              <a:spcBef>
                <a:spcPct val="0"/>
              </a:spcBef>
              <a:spcAft>
                <a:spcPct val="0"/>
              </a:spcAf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صنف العالم سمث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a:t>
            </a:r>
            <a:r>
              <a:rPr kumimoji="0" lang="en-US" sz="2400" b="1" i="0" u="none" strike="noStrike" normalizeH="0" baseline="0" dirty="0" err="1"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Simith</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 1954)</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 الكثبان الرملية الساحلية إلي:</a:t>
            </a:r>
            <a:endPar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1ADA4B31-D03F-423D-8CA0-90A2C9BB3AB9}" type="slidenum">
              <a:rPr lang="en-US" smtClean="0"/>
              <a:t>28</a:t>
            </a:fld>
            <a:endParaRPr lang="en-US"/>
          </a:p>
        </p:txBody>
      </p:sp>
    </p:spTree>
    <p:extLst>
      <p:ext uri="{BB962C8B-B14F-4D97-AF65-F5344CB8AC3E}">
        <p14:creationId xmlns:p14="http://schemas.microsoft.com/office/powerpoint/2010/main" val="4202672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23528" y="1293754"/>
            <a:ext cx="856895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تتمثل أهم المشكلات البيئية الساحلية فى عمليات النحت الساحلى وما يرتبط بها من تراجع خط الشاطئ وتقدم البحر بإتجاه اليابس ، وتدمير المنشأت الهندسية من طرق ومبانى وغيرها وإزالة البلاجات ، إطماء الموانئ والخلجان ، و المشكلات الناتجة عن عمليات النحت الساحلى .</a:t>
            </a:r>
            <a:endParaRPr kumimoji="0" lang="en-US" sz="2400" b="1" i="0" u="none" strike="noStrike" normalizeH="0" baseline="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تتعرض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كثير من قطاعات السواحل فى مصر للتأكل والتراجع وإزالة البلاجات خاصة الساحل الدلتاوى الذى تفاقمت مشكلته بعد بناء السد العالى ومنع وصول الطمى للساحل مما أخل بالتوازن الديناميكى بشكل واضح  ومن أهم القطاعات التى تتعرض للخطر منطقة مصب فرع رشيد ، منطقة بلطيم شرق فتحة البرلس ، منطقة رأس البر ، النطاق الساحلى الممتد فيما بين مدينتى دمياط وبورسعيد . </a:t>
            </a:r>
            <a:endPar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Rectangle 2"/>
          <p:cNvSpPr/>
          <p:nvPr/>
        </p:nvSpPr>
        <p:spPr>
          <a:xfrm>
            <a:off x="633482" y="404664"/>
            <a:ext cx="7710765" cy="646331"/>
          </a:xfrm>
          <a:prstGeom prst="rect">
            <a:avLst/>
          </a:prstGeom>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indent="457200" algn="justLow" rtl="1" fontAlgn="base">
              <a:spcBef>
                <a:spcPct val="0"/>
              </a:spcBef>
              <a:spcAft>
                <a:spcPct val="0"/>
              </a:spcAft>
            </a:pPr>
            <a:r>
              <a:rPr kumimoji="0" lang="ar-SA" sz="3600" b="1" i="0" u="none" strike="noStrike" normalizeH="0" baseline="0" dirty="0">
                <a:ln/>
                <a:solidFill>
                  <a:srgbClr val="FF0000"/>
                </a:solidFill>
                <a:latin typeface="Arial" pitchFamily="34" charset="0"/>
                <a:ea typeface="Times New Roman" pitchFamily="18" charset="0"/>
                <a:cs typeface="Arial" pitchFamily="34" charset="0"/>
              </a:rPr>
              <a:t>الأخطار الجيومورفولوجية فى المناطق الساحلية</a:t>
            </a:r>
            <a:endParaRPr kumimoji="0" lang="en-US" sz="3600" b="1" i="0" u="none" strike="noStrike" normalizeH="0" baseline="0" dirty="0">
              <a:ln/>
              <a:solidFill>
                <a:srgbClr val="FF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29</a:t>
            </a:fld>
            <a:endParaRPr lang="en-US"/>
          </a:p>
        </p:txBody>
      </p:sp>
    </p:spTree>
    <p:extLst>
      <p:ext uri="{BB962C8B-B14F-4D97-AF65-F5344CB8AC3E}">
        <p14:creationId xmlns:p14="http://schemas.microsoft.com/office/powerpoint/2010/main" val="205224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836712"/>
            <a:ext cx="8640960" cy="6740307"/>
          </a:xfrm>
          <a:prstGeom prst="rect">
            <a:avLst/>
          </a:prstGeom>
        </p:spPr>
        <p:txBody>
          <a:bodyPr wrap="square">
            <a:spAutoFit/>
          </a:bodyPr>
          <a:lstStyle/>
          <a:p>
            <a:pPr algn="just" rtl="1">
              <a:lnSpc>
                <a:spcPct val="150000"/>
              </a:lnSpc>
            </a:pPr>
            <a:r>
              <a:rPr lang="ar-EG" sz="2400"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2. قوة </a:t>
            </a:r>
            <a:r>
              <a:rPr lang="ar-EG" sz="24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الفعل التحاتي للأمواج </a:t>
            </a:r>
            <a:r>
              <a:rPr lang="en-US" sz="24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Corrosive</a:t>
            </a:r>
            <a:r>
              <a:rPr lang="ar-EG" sz="24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وتنشأ عن اصطدام الأمواج بما تحمله من رواسب بالجزء السفلي من الجروف البحرية، ومع تكرار اصطدام الأمواج تتآكل الأجزاء السفلي من الجروف البحرية </a:t>
            </a:r>
            <a:r>
              <a:rPr lang="ar-EG" sz="24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بفعل التقويض السفلي </a:t>
            </a:r>
            <a:r>
              <a:rPr lang="en-US" sz="24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Undermining</a:t>
            </a:r>
            <a:r>
              <a:rPr lang="ar-EG"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 وقد تتساقط الأجزاء العليا من الجروف البحرية في مرحلة الشيخوخة</a:t>
            </a:r>
            <a:r>
              <a:rPr lang="ar-EG" sz="2400"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a:t>
            </a:r>
          </a:p>
          <a:p>
            <a:pPr algn="just" rtl="1">
              <a:lnSpc>
                <a:spcPct val="150000"/>
              </a:lnSpc>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3.ينشأ عن حركة الأمواج بما تحمله من رواسب واصطدامها بالجروف الساحلية وارتدادها مرة أخري نحو البحر </a:t>
            </a:r>
            <a:r>
              <a:rPr lang="ar-EG" sz="24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احتكاك </a:t>
            </a:r>
            <a:r>
              <a:rPr lang="en-US" sz="24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Attrition</a:t>
            </a:r>
            <a:r>
              <a:rPr lang="ar-EG" sz="24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المفتتات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بعضها بالبعض الآخر، وينتج عن ذلك تآكل مكونات وأطراف المفتتات الصخرية</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a:lnSpc>
                <a:spcPct val="150000"/>
              </a:lnSpc>
            </a:pPr>
            <a:r>
              <a:rPr lang="ar-EG"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4.ينتج عن اصطدام الأمواج بالجروف البحرية وخاصة إذا كانت من صخور الحجر الجيري،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تكوين ظاهرات جيوموروفولوجية ناتجة عن حدوث عمليات الإذابة </a:t>
            </a:r>
            <a:r>
              <a:rPr lang="en-US"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Solution</a:t>
            </a:r>
            <a:r>
              <a:rPr lang="ar-EG"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 مثل الكهوف البحرية.</a:t>
            </a:r>
            <a:endParaRPr lang="en-US"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a:p>
            <a:pPr algn="just" rtl="1">
              <a:lnSpc>
                <a:spcPct val="150000"/>
              </a:lnSpc>
            </a:pP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endParaRPr lang="en-US"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p:txBody>
      </p:sp>
      <p:sp>
        <p:nvSpPr>
          <p:cNvPr id="5" name="Rectangle 4"/>
          <p:cNvSpPr/>
          <p:nvPr/>
        </p:nvSpPr>
        <p:spPr>
          <a:xfrm>
            <a:off x="1919830" y="195027"/>
            <a:ext cx="5123518" cy="461665"/>
          </a:xfrm>
          <a:prstGeom prst="rect">
            <a:avLst/>
          </a:prstGeom>
        </p:spPr>
        <p:txBody>
          <a:bodyPr wrap="none">
            <a:spAutoFit/>
          </a:bodyPr>
          <a:lstStyle/>
          <a:p>
            <a:r>
              <a:rPr lang="ar-EG"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العمليات الجيومورفولوجية التي تمارسها </a:t>
            </a:r>
            <a:r>
              <a:rPr lang="ar-EG" sz="2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الأمواج</a:t>
            </a:r>
            <a:endParaRPr lang="en-US"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7" name="Slide Number Placeholder 6"/>
          <p:cNvSpPr>
            <a:spLocks noGrp="1"/>
          </p:cNvSpPr>
          <p:nvPr>
            <p:ph type="sldNum" sz="quarter" idx="12"/>
          </p:nvPr>
        </p:nvSpPr>
        <p:spPr/>
        <p:txBody>
          <a:bodyPr/>
          <a:lstStyle/>
          <a:p>
            <a:fld id="{1ADA4B31-D03F-423D-8CA0-90A2C9BB3AB9}" type="slidenum">
              <a:rPr lang="en-US" smtClean="0"/>
              <a:t>3</a:t>
            </a:fld>
            <a:endParaRPr lang="en-US"/>
          </a:p>
        </p:txBody>
      </p:sp>
    </p:spTree>
    <p:extLst>
      <p:ext uri="{BB962C8B-B14F-4D97-AF65-F5344CB8AC3E}">
        <p14:creationId xmlns:p14="http://schemas.microsoft.com/office/powerpoint/2010/main" val="32643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81713" y="548680"/>
            <a:ext cx="8568952" cy="5840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SA" sz="36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أساليب مواجهة تراجع الشواطىء</a:t>
            </a:r>
            <a:endParaRPr kumimoji="0" lang="en-US" sz="36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إنشاء وسائل دفاع قوية ضد عمليات النحت البحرية وإنهيارات السفوح بالسواحل الجرفية، أهمها : </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الحوائط البحرية : </a:t>
            </a: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 هى نوعين الأول عبارة عن حوائط مبنية من الخرسانة أو من ألواح غطائية من الصلب ، وتبنى فى وضع رأسى أو مائل على مسافة معينة من الجرف ، و ذلك بهدف حمايته من التراجع ، والنوع الثانى عباره عن حوائط ركامية من كومات حجرية أو كتل خرسانية . </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وفى مصر تم إنشاء حائط خرسانى على الساحل الشمالى الشرقى غرب مدينة بورسعيد إلى الشرق من  فتحة أشتوم الجميل ، أما النوع الثانى من الحوائط فى مصر فيتمثل فى الكتل الخرسانية المستخدمة لحماية شاطئ الدلتا فى منطقة البرلس. </a:t>
            </a:r>
            <a:endPar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30</a:t>
            </a:fld>
            <a:endParaRPr lang="en-US"/>
          </a:p>
        </p:txBody>
      </p:sp>
    </p:spTree>
    <p:extLst>
      <p:ext uri="{BB962C8B-B14F-4D97-AF65-F5344CB8AC3E}">
        <p14:creationId xmlns:p14="http://schemas.microsoft.com/office/powerpoint/2010/main" val="2351805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395536" y="1115150"/>
            <a:ext cx="8352928" cy="16858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50000"/>
              </a:lnSpc>
              <a:spcBef>
                <a:spcPct val="0"/>
              </a:spcBef>
              <a:spcAft>
                <a:spcPct val="0"/>
              </a:spcAft>
              <a:buClrTx/>
              <a:buSzTx/>
              <a:buFontTx/>
              <a:buNone/>
              <a:tabLst/>
            </a:pPr>
            <a:r>
              <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r>
              <a:rPr kumimoji="0" lang="ar-SA" sz="2400" b="1" i="0" u="sng" strike="noStrike" cap="all" normalizeH="0" baseline="0" dirty="0">
                <a:ln w="9000" cmpd="sng">
                  <a:solidFill>
                    <a:schemeClr val="accent4">
                      <a:shade val="50000"/>
                      <a:satMod val="120000"/>
                    </a:schemeClr>
                  </a:solidFill>
                  <a:prstDash val="solid"/>
                </a:ln>
                <a:solidFill>
                  <a:schemeClr val="accent3"/>
                </a:solidFill>
                <a:effectLst>
                  <a:reflection blurRad="12700" stA="28000" endPos="45000" dist="1000" dir="5400000" sy="-100000" algn="bl" rotWithShape="0"/>
                </a:effectLst>
                <a:latin typeface="Arial" pitchFamily="34" charset="0"/>
                <a:ea typeface="Times New Roman" pitchFamily="18" charset="0"/>
                <a:cs typeface="Arial" pitchFamily="34" charset="0"/>
              </a:rPr>
              <a:t>كاسرات الأمواج : </a:t>
            </a:r>
            <a:endParaRPr kumimoji="0" lang="ar-EG" sz="2400" b="1" i="0" u="sng" strike="noStrike" cap="all" normalizeH="0" baseline="0" dirty="0" smtClean="0">
              <a:ln w="9000" cmpd="sng">
                <a:solidFill>
                  <a:schemeClr val="accent4">
                    <a:shade val="50000"/>
                    <a:satMod val="120000"/>
                  </a:schemeClr>
                </a:solidFill>
                <a:prstDash val="solid"/>
              </a:ln>
              <a:solidFill>
                <a:schemeClr val="accent3"/>
              </a:soli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50000"/>
              </a:lnSpc>
              <a:spcBef>
                <a:spcPct val="0"/>
              </a:spcBef>
              <a:spcAft>
                <a:spcPct val="0"/>
              </a:spcAft>
              <a:buClrTx/>
              <a:buSzTx/>
              <a:buFontTx/>
              <a:buNone/>
              <a:tabLst/>
            </a:pPr>
            <a:r>
              <a:rPr kumimoji="0" lang="ar-SA"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هى </a:t>
            </a:r>
            <a:r>
              <a:rPr kumimoji="0" lang="ar-SA"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عبارة عن بناءات مشيدة فى موازاة خط الشاطئ و على مسافة منه، و تهدف إلى تسطح الأمواج وإمتصاص جزء كبير من طاقتها . </a:t>
            </a:r>
            <a:endParaRPr kumimoji="0" lang="ar-SA"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41986" name="Rectangle 2"/>
          <p:cNvSpPr>
            <a:spLocks noChangeArrowheads="1"/>
          </p:cNvSpPr>
          <p:nvPr/>
        </p:nvSpPr>
        <p:spPr bwMode="auto">
          <a:xfrm>
            <a:off x="827584" y="3165916"/>
            <a:ext cx="7488832" cy="22398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50000"/>
              </a:lnSpc>
              <a:spcBef>
                <a:spcPct val="0"/>
              </a:spcBef>
              <a:spcAft>
                <a:spcPct val="0"/>
              </a:spcAft>
              <a:buClrTx/>
              <a:buSzTx/>
              <a:buFontTx/>
              <a:buNone/>
              <a:tabLst/>
            </a:pPr>
            <a:r>
              <a:rPr kumimoji="0" lang="ar-SA" sz="2400" b="1" i="0" u="none" strike="noStrike" normalizeH="0" baseline="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a:t>
            </a:r>
            <a:r>
              <a:rPr kumimoji="0" lang="ar-SA" sz="2400" b="1" i="0" u="sng" strike="noStrike" normalizeH="0" baseline="0" dirty="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إضافة رمال </a:t>
            </a:r>
            <a:r>
              <a:rPr kumimoji="0" lang="ar-SA" sz="2400" b="1" i="0" u="sng"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للبلاجات</a:t>
            </a:r>
            <a:r>
              <a:rPr kumimoji="0" lang="ar-EG" sz="2400" b="1" i="0" u="sng"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a:t>
            </a:r>
          </a:p>
          <a:p>
            <a:pPr marL="0" marR="0" lvl="0" indent="457200" algn="justLow" defTabSz="914400" rtl="1" eaLnBrk="1" fontAlgn="base" latinLnBrk="0" hangingPunct="1">
              <a:lnSpc>
                <a:spcPct val="150000"/>
              </a:lnSpc>
              <a:spcBef>
                <a:spcPct val="0"/>
              </a:spcBef>
              <a:spcAft>
                <a:spcPct val="0"/>
              </a:spcAft>
              <a:buClrTx/>
              <a:buSzTx/>
              <a:buFontTx/>
              <a:buNone/>
              <a:tabLst/>
            </a:pPr>
            <a:r>
              <a:rPr lang="ar-EG" sz="2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يتم إضافة الرمال للشواطىء </a:t>
            </a:r>
            <a:r>
              <a:rPr kumimoji="0" lang="ar-SA" sz="2400" b="1" i="0" u="none" strike="noStrike" normalizeH="0" baseline="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لتحسينها </a:t>
            </a:r>
            <a:r>
              <a:rPr kumimoji="0" lang="ar-SA" sz="2400" b="1" i="0" u="none" strike="noStrike" normalizeH="0" baseline="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وتعويض ما يزال منها بفعل العمليات البحرية و تستخدم هذه الطريقة فى بعض المواضع فى مصر مثل بلاجات منطقة مرسى مطروح .</a:t>
            </a:r>
            <a:endParaRPr kumimoji="0" lang="ar-SA" sz="2400" b="1" i="0" u="none" strike="noStrike" normalizeH="0" baseline="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cs typeface="Arial" pitchFamily="34" charset="0"/>
            </a:endParaRPr>
          </a:p>
        </p:txBody>
      </p:sp>
      <p:sp>
        <p:nvSpPr>
          <p:cNvPr id="6" name="Rectangle 5"/>
          <p:cNvSpPr/>
          <p:nvPr/>
        </p:nvSpPr>
        <p:spPr>
          <a:xfrm>
            <a:off x="1751909" y="260648"/>
            <a:ext cx="5591595" cy="646331"/>
          </a:xfrm>
          <a:prstGeom prst="rect">
            <a:avLst/>
          </a:prstGeom>
        </p:spPr>
        <p:txBody>
          <a:bodyPr wrap="none">
            <a:spAutoFit/>
          </a:bodyPr>
          <a:lstStyle/>
          <a:p>
            <a:pPr lvl="0" indent="457200" algn="ctr" rtl="1" fontAlgn="base">
              <a:spcBef>
                <a:spcPct val="0"/>
              </a:spcBef>
              <a:spcAft>
                <a:spcPct val="0"/>
              </a:spcAft>
            </a:pPr>
            <a:r>
              <a:rPr kumimoji="0" lang="ar-SA" sz="36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أساليب مواجهة تراجع الشواطىء</a:t>
            </a:r>
            <a:endParaRPr kumimoji="0" lang="en-US" sz="36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40438969-D4AE-4934-A7E1-B5AB2B8D75EC}" type="slidenum">
              <a:rPr lang="en-US" smtClean="0"/>
              <a:pPr/>
              <a:t>31</a:t>
            </a:fld>
            <a:endParaRPr lang="en-US"/>
          </a:p>
        </p:txBody>
      </p:sp>
    </p:spTree>
    <p:extLst>
      <p:ext uri="{BB962C8B-B14F-4D97-AF65-F5344CB8AC3E}">
        <p14:creationId xmlns:p14="http://schemas.microsoft.com/office/powerpoint/2010/main" val="3633712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DA4B31-D03F-423D-8CA0-90A2C9BB3AB9}" type="slidenum">
              <a:rPr lang="en-US" smtClean="0"/>
              <a:t>32</a:t>
            </a:fld>
            <a:endParaRPr lang="en-US"/>
          </a:p>
        </p:txBody>
      </p:sp>
      <p:sp>
        <p:nvSpPr>
          <p:cNvPr id="3" name="Rectangle 2"/>
          <p:cNvSpPr/>
          <p:nvPr/>
        </p:nvSpPr>
        <p:spPr>
          <a:xfrm>
            <a:off x="1361831" y="2967335"/>
            <a:ext cx="6420348"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نشكركم على حسن الاستماع</a:t>
            </a:r>
            <a:endParaRPr lang="en-US" sz="5400" b="1" cap="none" spc="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36248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5775" y="1166843"/>
            <a:ext cx="8406705" cy="5078313"/>
          </a:xfrm>
          <a:prstGeom prst="rect">
            <a:avLst/>
          </a:prstGeom>
        </p:spPr>
        <p:txBody>
          <a:bodyPr wrap="square">
            <a:spAutoFit/>
          </a:bodyPr>
          <a:lstStyle/>
          <a:p>
            <a:pPr lvl="0" algn="ctr" rtl="1" fontAlgn="base">
              <a:lnSpc>
                <a:spcPct val="150000"/>
              </a:lnSpc>
            </a:pPr>
            <a:r>
              <a:rPr lang="ar-EG"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عمليات النقل </a:t>
            </a:r>
            <a:r>
              <a:rPr lang="en-US"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Transportation</a:t>
            </a:r>
            <a:endParaRPr lang="ar-EG"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ü"/>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الأمواج بنقل المواد التي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نحتتها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السواحل والجروف البحرية أو المواد التي أرسبتها الأنهار في البحر، والمواد التي تعرضت لحركات الإنزلاق والأنهيار من الجروف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البحرية.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lnSpc>
                <a:spcPct val="150000"/>
              </a:lnSpc>
              <a:buFont typeface="Wingdings" pitchFamily="2" charset="2"/>
              <a:buChar char="ü"/>
            </a:pP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تعرف </a:t>
            </a:r>
            <a:r>
              <a:rPr lang="ar-EG"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حركة الموجة المندفعة والتي تتحرك فوق الشاطئ بحركة مائلة </a:t>
            </a:r>
            <a:r>
              <a:rPr lang="en-US"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Swash</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p>
          <a:p>
            <a:pPr marL="342900" indent="-342900" algn="just" rtl="1">
              <a:lnSpc>
                <a:spcPct val="150000"/>
              </a:lnSpc>
              <a:buFont typeface="Wingdings" pitchFamily="2" charset="2"/>
              <a:buChar char="ü"/>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تسمي حركة ارتداد الأمواج نحو البحر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Back </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Wash</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a:lnSpc>
                <a:spcPct val="150000"/>
              </a:lnSpc>
              <a:buFont typeface="Wingdings" pitchFamily="2" charset="2"/>
              <a:buChar char="ü"/>
            </a:pP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عادة </a:t>
            </a:r>
            <a:r>
              <a:rPr lang="ar-EG"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ما تعود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الأمواج في </a:t>
            </a:r>
            <a:r>
              <a:rPr lang="ar-EG"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اتجاه عمودي علي الشاطئ، وينشأ عن هاتين الحركتين- اندفاع الموجة وارتدادها- </a:t>
            </a:r>
            <a:r>
              <a:rPr lang="ar-EG"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تيار دفع علي طول الشاطئ </a:t>
            </a:r>
            <a:r>
              <a:rPr lang="en-US"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Long shore Drift</a:t>
            </a:r>
            <a:r>
              <a:rPr lang="ar-EG"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EG"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8" name="Rectangle 7"/>
          <p:cNvSpPr/>
          <p:nvPr/>
        </p:nvSpPr>
        <p:spPr>
          <a:xfrm>
            <a:off x="1835696" y="656692"/>
            <a:ext cx="5123518" cy="461665"/>
          </a:xfrm>
          <a:prstGeom prst="rect">
            <a:avLst/>
          </a:prstGeom>
        </p:spPr>
        <p:txBody>
          <a:bodyPr wrap="none">
            <a:spAutoFit/>
          </a:bodyPr>
          <a:lstStyle/>
          <a:p>
            <a:r>
              <a:rPr lang="ar-EG"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العمليات الجيومورفولوجية التي تمارسها </a:t>
            </a:r>
            <a:r>
              <a:rPr lang="ar-EG" sz="2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الأمواج</a:t>
            </a:r>
            <a:endParaRPr lang="en-US"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1ADA4B31-D03F-423D-8CA0-90A2C9BB3AB9}" type="slidenum">
              <a:rPr lang="en-US" smtClean="0"/>
              <a:t>4</a:t>
            </a:fld>
            <a:endParaRPr lang="en-US"/>
          </a:p>
        </p:txBody>
      </p:sp>
    </p:spTree>
    <p:extLst>
      <p:ext uri="{BB962C8B-B14F-4D97-AF65-F5344CB8AC3E}">
        <p14:creationId xmlns:p14="http://schemas.microsoft.com/office/powerpoint/2010/main" val="3781828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502688"/>
            <a:ext cx="8604622" cy="5078313"/>
          </a:xfrm>
          <a:prstGeom prst="rect">
            <a:avLst/>
          </a:prstGeom>
        </p:spPr>
        <p:txBody>
          <a:bodyPr wrap="square">
            <a:spAutoFit/>
          </a:bodyPr>
          <a:lstStyle/>
          <a:p>
            <a:pPr marL="342900" lvl="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الأمواج بأرساب المواد التي نحتتها من هوامش اليابس وترسبها في البحر أسفل مستوي تأثير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الأمواج</a:t>
            </a:r>
          </a:p>
          <a:p>
            <a:pPr marL="342900" lvl="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تقوم </a:t>
            </a:r>
            <a:r>
              <a:rPr lang="ar-EG"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مياه البحر بتصنيف حمولتها قبل الإرساب فمع الاتجاه من خط الساحل علي الشاطئ نحو البحر، توجد الجلاميد والحصى ثم الرمل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والطين</a:t>
            </a:r>
          </a:p>
          <a:p>
            <a:pPr marL="342900" lvl="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بصفة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عامة تختلفة طبيعة المواد في منطقة الساحل حسب طبيعة صخور الساحل، فقد تتكون رواسب بعض الشواطئ من رمال جيرية صدفية الأصل بيضاء اللون، مثل رمال شاطئ مريوط، أو قد تكون الرواسب الساحلية جلاميد وحصى وقطع من الصخور، أو قد تكون رواسب ناعمة من الرمال بأحجامها المختلفة أو من الرواسب التي تنقلها الأنهار من رمال ناعمة وطمي وصلصال.</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Rectangle 8"/>
          <p:cNvSpPr/>
          <p:nvPr/>
        </p:nvSpPr>
        <p:spPr>
          <a:xfrm>
            <a:off x="3260723" y="481724"/>
            <a:ext cx="2611612" cy="646331"/>
          </a:xfrm>
          <a:prstGeom prst="rect">
            <a:avLst/>
          </a:prstGeom>
        </p:spPr>
        <p:txBody>
          <a:bodyPr wrap="none">
            <a:spAutoFit/>
          </a:bodyPr>
          <a:lstStyle/>
          <a:p>
            <a:pPr lvl="0" algn="ctr" rtl="1" fontAlgn="base" hangingPunct="0"/>
            <a:r>
              <a:rPr lang="ar-EG" sz="36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عمليات الإرساب</a:t>
            </a:r>
          </a:p>
        </p:txBody>
      </p:sp>
      <p:sp>
        <p:nvSpPr>
          <p:cNvPr id="5" name="Slide Number Placeholder 4"/>
          <p:cNvSpPr>
            <a:spLocks noGrp="1"/>
          </p:cNvSpPr>
          <p:nvPr>
            <p:ph type="sldNum" sz="quarter" idx="12"/>
          </p:nvPr>
        </p:nvSpPr>
        <p:spPr/>
        <p:txBody>
          <a:bodyPr/>
          <a:lstStyle/>
          <a:p>
            <a:fld id="{1ADA4B31-D03F-423D-8CA0-90A2C9BB3AB9}" type="slidenum">
              <a:rPr lang="en-US" smtClean="0"/>
              <a:t>5</a:t>
            </a:fld>
            <a:endParaRPr lang="en-US"/>
          </a:p>
        </p:txBody>
      </p:sp>
    </p:spTree>
    <p:extLst>
      <p:ext uri="{BB962C8B-B14F-4D97-AF65-F5344CB8AC3E}">
        <p14:creationId xmlns:p14="http://schemas.microsoft.com/office/powerpoint/2010/main" val="4261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592" y="728722"/>
            <a:ext cx="8424936" cy="5816977"/>
          </a:xfrm>
          <a:prstGeom prst="rect">
            <a:avLst/>
          </a:prstGeom>
        </p:spPr>
        <p:txBody>
          <a:bodyPr wrap="square">
            <a:spAutoFit/>
          </a:bodyPr>
          <a:lstStyle/>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المــد والجـــزر:</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ü"/>
            </a:pP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ذات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دور محدود في تشكيل </a:t>
            </a: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السواحل.</a:t>
            </a:r>
          </a:p>
          <a:p>
            <a:pPr marL="342900" indent="-342900" algn="just" rtl="1" fontAlgn="base" hangingPunct="0">
              <a:lnSpc>
                <a:spcPct val="150000"/>
              </a:lnSpc>
              <a:buFont typeface="Wingdings" pitchFamily="2" charset="2"/>
              <a:buChar char="ü"/>
            </a:pP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تقوم بدور مساعد مع حركة الأمواج والتيارات البحرية في نشأة ظاهرات </a:t>
            </a: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معينة.</a:t>
            </a:r>
          </a:p>
          <a:p>
            <a:pPr marL="342900" indent="-342900" algn="just" rtl="1" fontAlgn="base" hangingPunct="0">
              <a:lnSpc>
                <a:spcPct val="150000"/>
              </a:lnSpc>
              <a:buFont typeface="Wingdings" pitchFamily="2" charset="2"/>
              <a:buChar char="ü"/>
            </a:pP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تعتبر </a:t>
            </a: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ذات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تأثير </a:t>
            </a:r>
            <a:r>
              <a:rPr lang="ar-EG" sz="20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تحاتي قوى في الخلجان الضحلة الضيقة</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وفي مناطق </a:t>
            </a:r>
            <a:r>
              <a:rPr lang="ar-EG" sz="20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المصبات الخليجية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حين يعاونها تيار النهر السريع، حيث تقوم </a:t>
            </a: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باكتساح </a:t>
            </a:r>
            <a:r>
              <a:rPr lang="ar-EG"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كثير من </a:t>
            </a:r>
            <a:r>
              <a:rPr lang="ar-EG" sz="2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الرواسب.</a:t>
            </a:r>
            <a:endParaRPr lang="en-US"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التيــارات البحــرية:</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Ø"/>
            </a:pPr>
            <a:r>
              <a:rPr lang="ar-EG" sz="20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تقوم </a:t>
            </a:r>
            <a:r>
              <a:rPr lang="ar-EG" sz="2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بدور </a:t>
            </a:r>
            <a:r>
              <a:rPr lang="ar-EG" sz="20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محدود في تشكيل </a:t>
            </a:r>
            <a:r>
              <a:rPr lang="ar-EG" sz="2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السواحل</a:t>
            </a:r>
          </a:p>
          <a:p>
            <a:pPr marL="342900" indent="-342900" algn="just" rtl="1" fontAlgn="base" hangingPunct="0">
              <a:lnSpc>
                <a:spcPct val="150000"/>
              </a:lnSpc>
              <a:buFont typeface="Wingdings" pitchFamily="2" charset="2"/>
              <a:buChar char="Ø"/>
            </a:pP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تحمل المواد الناعمة التي تصادفها في طريقها بجوار الشاطئ، وتنقلها حتى يتم إرسابها في مناطق شاطئية </a:t>
            </a: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أخري</a:t>
            </a:r>
          </a:p>
          <a:p>
            <a:pPr marL="342900" indent="-342900" algn="just" rtl="1" fontAlgn="base" hangingPunct="0">
              <a:lnSpc>
                <a:spcPct val="150000"/>
              </a:lnSpc>
              <a:buFont typeface="Wingdings" pitchFamily="2" charset="2"/>
              <a:buChar char="Ø"/>
            </a:pPr>
            <a:r>
              <a:rPr lang="ar-EG" sz="2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تتمثل </a:t>
            </a:r>
            <a:r>
              <a:rPr lang="ar-EG" sz="20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أهمية هذا الدور في كشف أسفل الجروف </a:t>
            </a:r>
            <a:r>
              <a:rPr lang="ar-EG" sz="2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البحرية</a:t>
            </a:r>
          </a:p>
          <a:p>
            <a:pPr marL="342900" indent="-342900" algn="just" rtl="1" fontAlgn="base" hangingPunct="0">
              <a:lnSpc>
                <a:spcPct val="150000"/>
              </a:lnSpc>
              <a:buFont typeface="Wingdings" pitchFamily="2" charset="2"/>
              <a:buChar char="Ø"/>
            </a:pP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تستطيع التيارات البحرية الساحلية تحريك كثير من المواد الدقيقة بموازة الساحل أسفل مستوي الجزر.</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1ADA4B31-D03F-423D-8CA0-90A2C9BB3AB9}" type="slidenum">
              <a:rPr lang="en-US" smtClean="0"/>
              <a:t>6</a:t>
            </a:fld>
            <a:endParaRPr lang="en-US"/>
          </a:p>
        </p:txBody>
      </p:sp>
    </p:spTree>
    <p:extLst>
      <p:ext uri="{BB962C8B-B14F-4D97-AF65-F5344CB8AC3E}">
        <p14:creationId xmlns:p14="http://schemas.microsoft.com/office/powerpoint/2010/main" val="561353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1700" y="836712"/>
            <a:ext cx="8136904" cy="5170646"/>
          </a:xfrm>
          <a:prstGeom prst="rect">
            <a:avLst/>
          </a:prstGeom>
        </p:spPr>
        <p:txBody>
          <a:bodyPr wrap="square">
            <a:spAutoFit/>
          </a:bodyPr>
          <a:lstStyle/>
          <a:p>
            <a:pPr algn="ctr" rtl="1" fontAlgn="base" hangingPunct="0">
              <a:lnSpc>
                <a:spcPct val="150000"/>
              </a:lnSpc>
            </a:pP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التركيب الصخري</a:t>
            </a: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كلما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كانت صخور الساحل شديدة الصلابة وتكاد تخلو من الفواصل والشقوق كلما ضعف تأثير نحت الأمواج فيها، والعكس صحيح.</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إذا كان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اتجاه حركة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التيارات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يقوم بنقل المواد التي تتآكل من الجروف البحرية ساعد ذلك علي سرعة تآكل الساحل، والعكس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صحيح ، وخير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مثال علي ذلك ما تعاني منه الدلتا المصرية في الوقت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الحالي.</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كلما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زاد محتوى الصخور من الفواصل والشقوق والشروخ </a:t>
            </a: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وذادت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درجة نفاذية الصخر ساعد ذلك علي سرعة تشكيل السواحل.</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يقوم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التتابع الطباقي للجروف البحرية بدور هام في سرعة تشكيل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الساحل.</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3879902" y="218705"/>
            <a:ext cx="2212465" cy="646331"/>
          </a:xfrm>
          <a:prstGeom prst="rect">
            <a:avLst/>
          </a:prstGeom>
        </p:spPr>
        <p:txBody>
          <a:bodyPr wrap="none">
            <a:spAutoFit/>
          </a:bodyPr>
          <a:lstStyle/>
          <a:p>
            <a:pPr rtl="1"/>
            <a:r>
              <a:rPr lang="ar-EG" sz="3600" b="1" dirty="0" smtClean="0">
                <a:ln w="12700">
                  <a:solidFill>
                    <a:schemeClr val="tx2">
                      <a:satMod val="155000"/>
                    </a:schemeClr>
                  </a:solidFill>
                  <a:prstDash val="solid"/>
                </a:ln>
                <a:effectLst>
                  <a:outerShdw blurRad="41275" dist="20320" dir="1800000" algn="tl" rotWithShape="0">
                    <a:srgbClr val="000000">
                      <a:alpha val="40000"/>
                    </a:srgbClr>
                  </a:outerShdw>
                </a:effectLst>
              </a:rPr>
              <a:t>طبيعة </a:t>
            </a:r>
            <a:r>
              <a:rPr lang="ar-EG" sz="3600" b="1" dirty="0">
                <a:ln w="12700">
                  <a:solidFill>
                    <a:schemeClr val="tx2">
                      <a:satMod val="155000"/>
                    </a:schemeClr>
                  </a:solidFill>
                  <a:prstDash val="solid"/>
                </a:ln>
                <a:effectLst>
                  <a:outerShdw blurRad="41275" dist="20320" dir="1800000" algn="tl" rotWithShape="0">
                    <a:srgbClr val="000000">
                      <a:alpha val="40000"/>
                    </a:srgbClr>
                  </a:outerShdw>
                </a:effectLst>
              </a:rPr>
              <a:t>الساحل</a:t>
            </a:r>
            <a:endParaRPr lang="en-US" sz="36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1ADA4B31-D03F-423D-8CA0-90A2C9BB3AB9}" type="slidenum">
              <a:rPr lang="en-US" smtClean="0"/>
              <a:t>7</a:t>
            </a:fld>
            <a:endParaRPr lang="en-US"/>
          </a:p>
        </p:txBody>
      </p:sp>
    </p:spTree>
    <p:extLst>
      <p:ext uri="{BB962C8B-B14F-4D97-AF65-F5344CB8AC3E}">
        <p14:creationId xmlns:p14="http://schemas.microsoft.com/office/powerpoint/2010/main" val="86434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5775" y="1628800"/>
            <a:ext cx="8280920" cy="4524315"/>
          </a:xfrm>
          <a:prstGeom prst="rect">
            <a:avLst/>
          </a:prstGeom>
        </p:spPr>
        <p:txBody>
          <a:bodyPr wrap="square">
            <a:spAutoFit/>
          </a:bodyPr>
          <a:lstStyle/>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يتحكم </a:t>
            </a:r>
            <a:r>
              <a:rPr lang="ar-EG" sz="24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التركيب المعدني للصخور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تشكيل الساحل، ففي حالة إذا كانت الجروف البحرية تتكون من صخور جيرية، تتعرض لعمليات الإذابة تتراجع الجروف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سريعاً</a:t>
            </a: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تتأثر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الجروف التي يدخل في التركيب المعدني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لها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الفلسبار والهورنيلند والبازلت بعمليات التميؤ، مما يساعد علي سرعة تأكل الجروف البحرية وتراجعها.</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يتوقف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سرعة تشكيل الساحل وتراجعه علي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ارتفاع الجروف </a:t>
            </a: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الساحلية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حيث تتراجع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الجروف القليلة الارتفاع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بمعدلات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أسرع من الجروف الأكثر ارتفاعاً إذا ما تساوت طبيعة الجروف وتركيبها الصخري ومعدلات التعرية البحرية</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 name="Rectangle 6"/>
          <p:cNvSpPr/>
          <p:nvPr/>
        </p:nvSpPr>
        <p:spPr>
          <a:xfrm>
            <a:off x="3333151" y="666390"/>
            <a:ext cx="2460931" cy="739754"/>
          </a:xfrm>
          <a:prstGeom prst="rect">
            <a:avLst/>
          </a:prstGeom>
        </p:spPr>
        <p:txBody>
          <a:bodyPr wrap="none">
            <a:spAutoFit/>
          </a:bodyPr>
          <a:lstStyle/>
          <a:p>
            <a:pPr algn="ctr" rtl="1" fontAlgn="base" hangingPunct="0">
              <a:lnSpc>
                <a:spcPct val="150000"/>
              </a:lnSpc>
            </a:pPr>
            <a:r>
              <a:rPr lang="ar-EG" sz="3200" b="1" dirty="0">
                <a:ln w="12700">
                  <a:solidFill>
                    <a:schemeClr val="tx2">
                      <a:satMod val="155000"/>
                    </a:schemeClr>
                  </a:solidFill>
                  <a:prstDash val="solid"/>
                </a:ln>
                <a:effectLst>
                  <a:outerShdw blurRad="41275" dist="20320" dir="1800000" algn="tl" rotWithShape="0">
                    <a:srgbClr val="000000">
                      <a:alpha val="40000"/>
                    </a:srgbClr>
                  </a:outerShdw>
                </a:effectLst>
              </a:rPr>
              <a:t>التركيب الصخري</a:t>
            </a:r>
          </a:p>
        </p:txBody>
      </p:sp>
      <p:sp>
        <p:nvSpPr>
          <p:cNvPr id="4" name="Slide Number Placeholder 3"/>
          <p:cNvSpPr>
            <a:spLocks noGrp="1"/>
          </p:cNvSpPr>
          <p:nvPr>
            <p:ph type="sldNum" sz="quarter" idx="12"/>
          </p:nvPr>
        </p:nvSpPr>
        <p:spPr/>
        <p:txBody>
          <a:bodyPr/>
          <a:lstStyle/>
          <a:p>
            <a:fld id="{1ADA4B31-D03F-423D-8CA0-90A2C9BB3AB9}" type="slidenum">
              <a:rPr lang="en-US" smtClean="0"/>
              <a:t>8</a:t>
            </a:fld>
            <a:endParaRPr lang="en-US"/>
          </a:p>
        </p:txBody>
      </p:sp>
    </p:spTree>
    <p:extLst>
      <p:ext uri="{BB962C8B-B14F-4D97-AF65-F5344CB8AC3E}">
        <p14:creationId xmlns:p14="http://schemas.microsoft.com/office/powerpoint/2010/main" val="344940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556792"/>
            <a:ext cx="7992888" cy="3416320"/>
          </a:xfrm>
          <a:prstGeom prst="rect">
            <a:avLst/>
          </a:prstGeom>
        </p:spPr>
        <p:txBody>
          <a:bodyPr wrap="square">
            <a:spAutoFit/>
          </a:bodyPr>
          <a:lstStyle/>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يؤثر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توجيه الساحل علي سرعة تآكله، ففي حالة السواحل التي تتكون من رؤوس بحرية تتعرض لهجوم الأمواج، تتآكل الرؤوس البحرية ويساعد ذلك علي استقامة خط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الساحل.</a:t>
            </a:r>
          </a:p>
          <a:p>
            <a:pPr marL="342900" indent="-342900" algn="just" rtl="1" fontAlgn="base" hangingPunct="0">
              <a:lnSpc>
                <a:spcPct val="150000"/>
              </a:lnSpc>
              <a:buFont typeface="Wingdings" pitchFamily="2" charset="2"/>
              <a:buChar char="§"/>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في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حالة إذا كان اتجاه الساحل لا يواجهه الأمواج مباشرة، فإن التكسير يجعل الأمواج تنحرف وتصل إلي الشاطئ أقل ميلاً منها، وهي بعيدة عنه في عرض البحر.</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5" name="Rectangle 4"/>
          <p:cNvSpPr/>
          <p:nvPr/>
        </p:nvSpPr>
        <p:spPr>
          <a:xfrm>
            <a:off x="2756739" y="519063"/>
            <a:ext cx="3284875"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توجيه الساحل</a:t>
            </a:r>
            <a:endParaRPr lang="en-US" sz="54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8" name="Slide Number Placeholder 7"/>
          <p:cNvSpPr>
            <a:spLocks noGrp="1"/>
          </p:cNvSpPr>
          <p:nvPr>
            <p:ph type="sldNum" sz="quarter" idx="12"/>
          </p:nvPr>
        </p:nvSpPr>
        <p:spPr/>
        <p:txBody>
          <a:bodyPr/>
          <a:lstStyle/>
          <a:p>
            <a:fld id="{1ADA4B31-D03F-423D-8CA0-90A2C9BB3AB9}" type="slidenum">
              <a:rPr lang="en-US" smtClean="0"/>
              <a:t>9</a:t>
            </a:fld>
            <a:endParaRPr lang="en-US"/>
          </a:p>
        </p:txBody>
      </p:sp>
    </p:spTree>
    <p:extLst>
      <p:ext uri="{BB962C8B-B14F-4D97-AF65-F5344CB8AC3E}">
        <p14:creationId xmlns:p14="http://schemas.microsoft.com/office/powerpoint/2010/main" val="1065154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3311</Words>
  <Application>Microsoft Office PowerPoint</Application>
  <PresentationFormat>On-screen Show (4:3)</PresentationFormat>
  <Paragraphs>215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37</cp:revision>
  <dcterms:created xsi:type="dcterms:W3CDTF">2020-03-27T10:16:15Z</dcterms:created>
  <dcterms:modified xsi:type="dcterms:W3CDTF">2020-03-27T16:17:44Z</dcterms:modified>
</cp:coreProperties>
</file>